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3"/>
  </p:notesMasterIdLst>
  <p:handoutMasterIdLst>
    <p:handoutMasterId r:id="rId14"/>
  </p:handoutMasterIdLst>
  <p:sldIdLst>
    <p:sldId id="448" r:id="rId2"/>
    <p:sldId id="447" r:id="rId3"/>
    <p:sldId id="404" r:id="rId4"/>
    <p:sldId id="405" r:id="rId5"/>
    <p:sldId id="381" r:id="rId6"/>
    <p:sldId id="380" r:id="rId7"/>
    <p:sldId id="400" r:id="rId8"/>
    <p:sldId id="257" r:id="rId9"/>
    <p:sldId id="378" r:id="rId10"/>
    <p:sldId id="442" r:id="rId11"/>
    <p:sldId id="450"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A034F73-13F3-4CE6-BEEE-53EFD4D1E418}">
          <p14:sldIdLst>
            <p14:sldId id="448"/>
            <p14:sldId id="447"/>
            <p14:sldId id="404"/>
            <p14:sldId id="405"/>
            <p14:sldId id="381"/>
            <p14:sldId id="380"/>
            <p14:sldId id="400"/>
            <p14:sldId id="257"/>
            <p14:sldId id="378"/>
            <p14:sldId id="442"/>
            <p14:sldId id="45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2"/>
  </p:normalViewPr>
  <p:slideViewPr>
    <p:cSldViewPr snapToGrid="0" snapToObjects="1">
      <p:cViewPr varScale="1">
        <p:scale>
          <a:sx n="90" d="100"/>
          <a:sy n="90" d="100"/>
        </p:scale>
        <p:origin x="528" y="9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CB7DF9-0D02-4585-BB95-A274CDB04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03439E-816E-4B73-9747-56E695014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8F809-F363-4872-84C9-D7CD75B4F4FB}" type="datetimeFigureOut">
              <a:rPr lang="it-IT" smtClean="0"/>
              <a:t>23/03/2021</a:t>
            </a:fld>
            <a:endParaRPr lang="it-IT"/>
          </a:p>
        </p:txBody>
      </p:sp>
      <p:sp>
        <p:nvSpPr>
          <p:cNvPr id="4" name="Segnaposto piè di pagina 3">
            <a:extLst>
              <a:ext uri="{FF2B5EF4-FFF2-40B4-BE49-F238E27FC236}">
                <a16:creationId xmlns:a16="http://schemas.microsoft.com/office/drawing/2014/main" id="{0F80F5E3-5A6B-4274-9F07-3F4DC527B0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775B453-4FD3-4B45-9A4E-69A288F1E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9A301-FF2A-45E5-97E1-7B158FC8E93D}" type="slidenum">
              <a:rPr lang="it-IT" smtClean="0"/>
              <a:t>‹N›</a:t>
            </a:fld>
            <a:endParaRPr lang="it-IT"/>
          </a:p>
        </p:txBody>
      </p:sp>
    </p:spTree>
    <p:extLst>
      <p:ext uri="{BB962C8B-B14F-4D97-AF65-F5344CB8AC3E}">
        <p14:creationId xmlns:p14="http://schemas.microsoft.com/office/powerpoint/2010/main" val="316395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6F7-DDA4-3648-BD7E-85E6D1DE148B}" type="datetimeFigureOut">
              <a:rPr lang="it-IT" smtClean="0"/>
              <a:t>23/03/2021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490F3-ADF7-B042-987D-93AF3DA3A926}" type="slidenum">
              <a:rPr lang="it-IT" smtClean="0"/>
              <a:t>‹N›</a:t>
            </a:fld>
            <a:endParaRPr lang="it-IT"/>
          </a:p>
        </p:txBody>
      </p:sp>
    </p:spTree>
    <p:extLst>
      <p:ext uri="{BB962C8B-B14F-4D97-AF65-F5344CB8AC3E}">
        <p14:creationId xmlns:p14="http://schemas.microsoft.com/office/powerpoint/2010/main" val="23478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otect-eu.mimecast.com/s/DnK5CLPWWIRomNTqGFmY?domain=ecap.nat.fau.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2net.eu/"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rojectescape.e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Avenir Book" panose="02000503020000020003" pitchFamily="2" charset="0"/>
                <a:ea typeface="+mn-ea"/>
                <a:cs typeface="+mn-cs"/>
              </a:rPr>
              <a:t>Kay Graf - ECAP, Friedrich-Alexander University Erlangen-Nuremberg </a:t>
            </a:r>
            <a:r>
              <a:rPr lang="en-GB" sz="1200" b="0" i="0" u="none" strike="noStrike" kern="1200" dirty="0">
                <a:solidFill>
                  <a:schemeClr val="tx1"/>
                </a:solidFill>
                <a:effectLst/>
                <a:latin typeface="Avenir Book" panose="02000503020000020003" pitchFamily="2" charset="0"/>
                <a:ea typeface="+mn-ea"/>
                <a:cs typeface="+mn-cs"/>
              </a:rPr>
              <a:t> </a:t>
            </a:r>
          </a:p>
          <a:p>
            <a:r>
              <a:rPr lang="en-GB" sz="1200" b="0" i="0" u="none" strike="noStrike" kern="1200" dirty="0">
                <a:solidFill>
                  <a:schemeClr val="tx1"/>
                </a:solidFill>
                <a:effectLst/>
                <a:latin typeface="Avenir Book" panose="02000503020000020003" pitchFamily="2" charset="0"/>
                <a:ea typeface="+mn-ea"/>
                <a:cs typeface="+mn-cs"/>
              </a:rPr>
              <a:t>Kay is senior researcher at the </a:t>
            </a:r>
            <a:r>
              <a:rPr lang="en-GB" sz="1200" b="0" i="0" u="none" strike="noStrike" kern="1200" dirty="0">
                <a:solidFill>
                  <a:schemeClr val="tx1"/>
                </a:solidFill>
                <a:effectLst/>
                <a:latin typeface="Avenir Book" panose="02000503020000020003" pitchFamily="2" charset="0"/>
                <a:ea typeface="+mn-ea"/>
                <a:cs typeface="+mn-cs"/>
                <a:hlinkClick r:id="rId3"/>
              </a:rPr>
              <a:t>Erlangen Centre for Astroparticle Physics (ECAP)</a:t>
            </a:r>
            <a:r>
              <a:rPr lang="en-GB" sz="1200" b="0" i="0" u="none" strike="noStrike" kern="1200" dirty="0">
                <a:solidFill>
                  <a:schemeClr val="tx1"/>
                </a:solidFill>
                <a:effectLst/>
                <a:latin typeface="Avenir Book" panose="02000503020000020003" pitchFamily="2" charset="0"/>
                <a:ea typeface="+mn-ea"/>
                <a:cs typeface="+mn-cs"/>
              </a:rPr>
              <a:t> at the University of Erlangen, Germany (FAU) and the general manager there. He works  in the field of astroparticle physics. He co-ordinates the ESCAPE WP3 – OSSR and is Computing and Software Coordinator at the KM3NeT ESFRI. He was member of the EAWG Working Group</a:t>
            </a:r>
          </a:p>
          <a:p>
            <a:endParaRPr lang="en-GB" sz="1200" b="0" i="0" u="none" strike="noStrike" kern="1200" dirty="0">
              <a:solidFill>
                <a:schemeClr val="tx1"/>
              </a:solidFill>
              <a:effectLst/>
              <a:latin typeface="Avenir Book" panose="02000503020000020003" pitchFamily="2" charset="0"/>
              <a:ea typeface="+mn-ea"/>
              <a:cs typeface="+mn-cs"/>
            </a:endParaRPr>
          </a:p>
          <a:p>
            <a:r>
              <a:rPr lang="en-GB" sz="1200" b="1" i="0" u="none" strike="noStrike" kern="1200" dirty="0">
                <a:solidFill>
                  <a:schemeClr val="tx1"/>
                </a:solidFill>
                <a:effectLst/>
                <a:latin typeface="Avenir Book" panose="02000503020000020003" pitchFamily="2" charset="0"/>
                <a:ea typeface="+mn-ea"/>
                <a:cs typeface="+mn-cs"/>
              </a:rPr>
              <a:t>Enrique Garcia - LAPP/CNRS </a:t>
            </a:r>
            <a:endParaRPr lang="en-GB" sz="1200" b="0" i="0" u="none" strike="noStrike" kern="1200" dirty="0">
              <a:solidFill>
                <a:schemeClr val="tx1"/>
              </a:solidFill>
              <a:effectLst/>
              <a:latin typeface="Avenir Book" panose="02000503020000020003" pitchFamily="2" charset="0"/>
              <a:ea typeface="+mn-ea"/>
              <a:cs typeface="+mn-cs"/>
            </a:endParaRPr>
          </a:p>
          <a:p>
            <a:r>
              <a:rPr lang="en-GB" sz="1200" b="0" i="0" u="none" strike="noStrike" kern="1200" dirty="0">
                <a:solidFill>
                  <a:schemeClr val="tx1"/>
                </a:solidFill>
                <a:effectLst/>
                <a:latin typeface="Avenir Book" panose="02000503020000020003" pitchFamily="2" charset="0"/>
                <a:ea typeface="+mn-ea"/>
                <a:cs typeface="+mn-cs"/>
              </a:rPr>
              <a:t>Enrique Garcia is a Data Scientist at LAPP/CNRS (Annecy, France), working for the ESCAPE and the CTA projects. Within the former, he is participating in the technical implementation of the Open-source Scientific Software and Service Repository (OSSR) since his arrival to LAPP, on July 2019.</a:t>
            </a:r>
          </a:p>
          <a:p>
            <a:r>
              <a:rPr lang="en-GB" sz="1200" b="0" i="0" u="none" strike="noStrike" kern="1200" dirty="0">
                <a:solidFill>
                  <a:schemeClr val="tx1"/>
                </a:solidFill>
                <a:effectLst/>
                <a:latin typeface="Avenir Book" panose="02000503020000020003" pitchFamily="2" charset="0"/>
                <a:ea typeface="+mn-ea"/>
                <a:cs typeface="+mn-cs"/>
              </a:rPr>
              <a:t> </a:t>
            </a:r>
          </a:p>
          <a:p>
            <a:r>
              <a:rPr lang="en-GB" sz="1200" b="0" i="0" u="none" strike="noStrike" kern="1200" dirty="0">
                <a:solidFill>
                  <a:schemeClr val="tx1"/>
                </a:solidFill>
                <a:effectLst/>
                <a:latin typeface="Avenir Book" panose="02000503020000020003" pitchFamily="2" charset="0"/>
                <a:ea typeface="+mn-ea"/>
                <a:cs typeface="+mn-cs"/>
              </a:rPr>
              <a:t> </a:t>
            </a:r>
          </a:p>
          <a:p>
            <a:r>
              <a:rPr lang="en-GB" sz="1200" b="0" i="0" u="none" strike="noStrike" kern="1200" dirty="0">
                <a:solidFill>
                  <a:schemeClr val="tx1"/>
                </a:solidFill>
                <a:effectLst/>
                <a:latin typeface="Avenir Book" panose="02000503020000020003" pitchFamily="2" charset="0"/>
                <a:ea typeface="+mn-ea"/>
                <a:cs typeface="+mn-cs"/>
              </a:rPr>
              <a:t> </a:t>
            </a:r>
          </a:p>
          <a:p>
            <a:r>
              <a:rPr lang="en-GB" sz="1200" b="1" i="0" u="none" strike="noStrike" kern="1200" dirty="0">
                <a:solidFill>
                  <a:schemeClr val="tx1"/>
                </a:solidFill>
                <a:effectLst/>
                <a:latin typeface="Avenir Book" panose="02000503020000020003" pitchFamily="2" charset="0"/>
                <a:ea typeface="+mn-ea"/>
                <a:cs typeface="+mn-cs"/>
              </a:rPr>
              <a:t>Thomas </a:t>
            </a:r>
            <a:r>
              <a:rPr lang="en-GB" sz="1200" b="1" i="0" u="none" strike="noStrike" kern="1200" dirty="0" err="1">
                <a:solidFill>
                  <a:schemeClr val="tx1"/>
                </a:solidFill>
                <a:effectLst/>
                <a:latin typeface="Avenir Book" panose="02000503020000020003" pitchFamily="2" charset="0"/>
                <a:ea typeface="+mn-ea"/>
                <a:cs typeface="+mn-cs"/>
              </a:rPr>
              <a:t>Vuillaume</a:t>
            </a:r>
            <a:r>
              <a:rPr lang="en-GB" sz="1200" b="1" i="0" u="none" strike="noStrike" kern="1200" dirty="0">
                <a:solidFill>
                  <a:schemeClr val="tx1"/>
                </a:solidFill>
                <a:effectLst/>
                <a:latin typeface="Avenir Book" panose="02000503020000020003" pitchFamily="2" charset="0"/>
                <a:ea typeface="+mn-ea"/>
                <a:cs typeface="+mn-cs"/>
              </a:rPr>
              <a:t> - LAPP/CNRS </a:t>
            </a:r>
            <a:endParaRPr lang="en-GB" sz="1200" b="0" i="0" u="none" strike="noStrike" kern="1200" dirty="0">
              <a:solidFill>
                <a:schemeClr val="tx1"/>
              </a:solidFill>
              <a:effectLst/>
              <a:latin typeface="Avenir Book" panose="02000503020000020003" pitchFamily="2" charset="0"/>
              <a:ea typeface="+mn-ea"/>
              <a:cs typeface="+mn-cs"/>
            </a:endParaRPr>
          </a:p>
          <a:p>
            <a:r>
              <a:rPr lang="en-GB" sz="1200" b="0" i="0" u="none" strike="noStrike" kern="1200" dirty="0">
                <a:solidFill>
                  <a:schemeClr val="tx1"/>
                </a:solidFill>
                <a:effectLst/>
                <a:latin typeface="Avenir Book" panose="02000503020000020003" pitchFamily="2" charset="0"/>
                <a:ea typeface="+mn-ea"/>
                <a:cs typeface="+mn-cs"/>
              </a:rPr>
              <a:t>Thomas is a research engineer at LAPP, CNRS and focuses on developing analysis pipelines for the Cherenkov Telescope Array. He is responsible for the real-time analysis for the first telescope built on-site (the LST-1) and principal investigator of the </a:t>
            </a:r>
            <a:r>
              <a:rPr lang="en-GB" sz="1200" b="0" i="0" u="none" strike="noStrike" kern="1200" dirty="0" err="1">
                <a:solidFill>
                  <a:schemeClr val="tx1"/>
                </a:solidFill>
                <a:effectLst/>
                <a:latin typeface="Avenir Book" panose="02000503020000020003" pitchFamily="2" charset="0"/>
                <a:ea typeface="+mn-ea"/>
                <a:cs typeface="+mn-cs"/>
              </a:rPr>
              <a:t>GammaLearn</a:t>
            </a:r>
            <a:r>
              <a:rPr lang="en-GB" sz="1200" b="0" i="0" u="none" strike="noStrike" kern="1200" dirty="0">
                <a:solidFill>
                  <a:schemeClr val="tx1"/>
                </a:solidFill>
                <a:effectLst/>
                <a:latin typeface="Avenir Book" panose="02000503020000020003" pitchFamily="2" charset="0"/>
                <a:ea typeface="+mn-ea"/>
                <a:cs typeface="+mn-cs"/>
              </a:rPr>
              <a:t> project which develops novel approaches using deep learning for the event reconstruction. In ESCAPE, he is responsible for setting-up the Open-source scientific Software and Service Repository.</a:t>
            </a:r>
          </a:p>
          <a:p>
            <a:endParaRPr lang="en-GB" dirty="0"/>
          </a:p>
        </p:txBody>
      </p:sp>
      <p:sp>
        <p:nvSpPr>
          <p:cNvPr id="4" name="Slide Number Placeholder 3"/>
          <p:cNvSpPr>
            <a:spLocks noGrp="1"/>
          </p:cNvSpPr>
          <p:nvPr>
            <p:ph type="sldNum" sz="quarter" idx="5"/>
          </p:nvPr>
        </p:nvSpPr>
        <p:spPr/>
        <p:txBody>
          <a:bodyPr/>
          <a:lstStyle/>
          <a:p>
            <a:fld id="{815490F3-ADF7-B042-987D-93AF3DA3A926}" type="slidenum">
              <a:rPr lang="it-IT" smtClean="0"/>
              <a:pPr/>
              <a:t>3</a:t>
            </a:fld>
            <a:endParaRPr lang="it-IT" dirty="0"/>
          </a:p>
        </p:txBody>
      </p:sp>
    </p:spTree>
    <p:extLst>
      <p:ext uri="{BB962C8B-B14F-4D97-AF65-F5344CB8AC3E}">
        <p14:creationId xmlns:p14="http://schemas.microsoft.com/office/powerpoint/2010/main" val="290288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Avenir Book" panose="02000503020000020003" pitchFamily="2" charset="0"/>
                <a:ea typeface="+mn-ea"/>
                <a:cs typeface="+mn-cs"/>
              </a:rPr>
              <a:t>Alex Clarke - SKAO</a:t>
            </a:r>
            <a:endParaRPr lang="en-GB" sz="1200" b="0" i="0" u="none" strike="noStrike" kern="1200" dirty="0">
              <a:solidFill>
                <a:schemeClr val="tx1"/>
              </a:solidFill>
              <a:effectLst/>
              <a:latin typeface="Avenir Book" panose="02000503020000020003" pitchFamily="2" charset="0"/>
              <a:ea typeface="+mn-ea"/>
              <a:cs typeface="+mn-cs"/>
            </a:endParaRPr>
          </a:p>
          <a:p>
            <a:r>
              <a:rPr lang="en-GB" sz="1200" b="0" i="0" u="none" strike="noStrike" kern="1200" dirty="0">
                <a:solidFill>
                  <a:schemeClr val="tx1"/>
                </a:solidFill>
                <a:effectLst/>
                <a:latin typeface="Avenir Book" panose="02000503020000020003" pitchFamily="2" charset="0"/>
                <a:ea typeface="+mn-ea"/>
                <a:cs typeface="+mn-cs"/>
              </a:rPr>
              <a:t>Alex is a regional centre scientist at the SKAO, looking at data processing and analysis workflows for the SKA. His background is in observing radio galaxies and clusters, and using machine learning to classify sources in surveys.</a:t>
            </a:r>
          </a:p>
          <a:p>
            <a:endParaRPr lang="en-GB" sz="1200" b="1" i="0" u="none" strike="noStrike" kern="1200" dirty="0">
              <a:solidFill>
                <a:schemeClr val="tx1"/>
              </a:solidFill>
              <a:effectLst/>
              <a:latin typeface="Avenir Book" panose="02000503020000020003" pitchFamily="2" charset="0"/>
              <a:ea typeface="+mn-ea"/>
              <a:cs typeface="+mn-cs"/>
            </a:endParaRPr>
          </a:p>
          <a:p>
            <a:endParaRPr lang="en-GB" sz="1200" b="1" i="0" u="none" strike="noStrike" kern="1200" dirty="0">
              <a:solidFill>
                <a:schemeClr val="tx1"/>
              </a:solidFill>
              <a:effectLst/>
              <a:latin typeface="Avenir Book" panose="02000503020000020003" pitchFamily="2" charset="0"/>
              <a:ea typeface="+mn-ea"/>
              <a:cs typeface="+mn-cs"/>
            </a:endParaRPr>
          </a:p>
          <a:p>
            <a:r>
              <a:rPr lang="en-GB" sz="1200" b="1" i="0" u="none" strike="noStrike" kern="1200" dirty="0">
                <a:solidFill>
                  <a:schemeClr val="tx1"/>
                </a:solidFill>
                <a:effectLst/>
                <a:latin typeface="Avenir Book" panose="02000503020000020003" pitchFamily="2" charset="0"/>
                <a:ea typeface="+mn-ea"/>
                <a:cs typeface="+mn-cs"/>
              </a:rPr>
              <a:t>Elena </a:t>
            </a:r>
            <a:r>
              <a:rPr lang="en-GB" sz="1200" b="1" i="0" u="none" strike="noStrike" kern="1200" dirty="0" err="1">
                <a:solidFill>
                  <a:schemeClr val="tx1"/>
                </a:solidFill>
                <a:effectLst/>
                <a:latin typeface="Avenir Book" panose="02000503020000020003" pitchFamily="2" charset="0"/>
                <a:ea typeface="+mn-ea"/>
                <a:cs typeface="+mn-cs"/>
              </a:rPr>
              <a:t>Cuoco</a:t>
            </a:r>
            <a:r>
              <a:rPr lang="en-GB" sz="1200" b="1" i="0" u="none" strike="noStrike" kern="1200" dirty="0">
                <a:solidFill>
                  <a:schemeClr val="tx1"/>
                </a:solidFill>
                <a:effectLst/>
                <a:latin typeface="Avenir Book" panose="02000503020000020003" pitchFamily="2" charset="0"/>
                <a:ea typeface="+mn-ea"/>
                <a:cs typeface="+mn-cs"/>
              </a:rPr>
              <a:t> - EGO</a:t>
            </a:r>
            <a:endParaRPr lang="en-GB" sz="1200" b="0" i="0" u="none" strike="noStrike" kern="1200" dirty="0">
              <a:solidFill>
                <a:schemeClr val="tx1"/>
              </a:solidFill>
              <a:effectLst/>
              <a:latin typeface="Avenir Book" panose="02000503020000020003" pitchFamily="2" charset="0"/>
              <a:ea typeface="+mn-ea"/>
              <a:cs typeface="+mn-cs"/>
            </a:endParaRPr>
          </a:p>
          <a:p>
            <a:r>
              <a:rPr lang="en-GB" sz="1200" b="0" i="0" u="none" strike="noStrike" kern="1200" dirty="0">
                <a:solidFill>
                  <a:schemeClr val="tx1"/>
                </a:solidFill>
                <a:effectLst/>
                <a:latin typeface="Avenir Book" panose="02000503020000020003" pitchFamily="2" charset="0"/>
                <a:ea typeface="+mn-ea"/>
                <a:cs typeface="+mn-cs"/>
              </a:rPr>
              <a:t>Member of LIGO Virgo </a:t>
            </a:r>
            <a:r>
              <a:rPr lang="en-GB" sz="1200" b="0" i="0" u="none" strike="noStrike" kern="1200" dirty="0" err="1">
                <a:solidFill>
                  <a:schemeClr val="tx1"/>
                </a:solidFill>
                <a:effectLst/>
                <a:latin typeface="Avenir Book" panose="02000503020000020003" pitchFamily="2" charset="0"/>
                <a:ea typeface="+mn-ea"/>
                <a:cs typeface="+mn-cs"/>
              </a:rPr>
              <a:t>Collaboration.Head</a:t>
            </a:r>
            <a:r>
              <a:rPr lang="en-GB" sz="1200" b="0" i="0" u="none" strike="noStrike" kern="1200" dirty="0">
                <a:solidFill>
                  <a:schemeClr val="tx1"/>
                </a:solidFill>
                <a:effectLst/>
                <a:latin typeface="Avenir Book" panose="02000503020000020003" pitchFamily="2" charset="0"/>
                <a:ea typeface="+mn-ea"/>
                <a:cs typeface="+mn-cs"/>
              </a:rPr>
              <a:t> of Data Science Office at European Gravitational Observatory, since March 2018 Associate Faculty at </a:t>
            </a:r>
            <a:r>
              <a:rPr lang="en-GB" sz="1200" b="0" i="0" u="none" strike="noStrike" kern="1200" dirty="0" err="1">
                <a:solidFill>
                  <a:schemeClr val="tx1"/>
                </a:solidFill>
                <a:effectLst/>
                <a:latin typeface="Avenir Book" panose="02000503020000020003" pitchFamily="2" charset="0"/>
                <a:ea typeface="+mn-ea"/>
                <a:cs typeface="+mn-cs"/>
              </a:rPr>
              <a:t>Scuola</a:t>
            </a:r>
            <a:r>
              <a:rPr lang="en-GB" sz="1200" b="0" i="0" u="none" strike="noStrike" kern="1200" dirty="0">
                <a:solidFill>
                  <a:schemeClr val="tx1"/>
                </a:solidFill>
                <a:effectLst/>
                <a:latin typeface="Avenir Book" panose="02000503020000020003" pitchFamily="2" charset="0"/>
                <a:ea typeface="+mn-ea"/>
                <a:cs typeface="+mn-cs"/>
              </a:rPr>
              <a:t> </a:t>
            </a:r>
            <a:r>
              <a:rPr lang="en-GB" sz="1200" b="0" i="0" u="none" strike="noStrike" kern="1200" dirty="0" err="1">
                <a:solidFill>
                  <a:schemeClr val="tx1"/>
                </a:solidFill>
                <a:effectLst/>
                <a:latin typeface="Avenir Book" panose="02000503020000020003" pitchFamily="2" charset="0"/>
                <a:ea typeface="+mn-ea"/>
                <a:cs typeface="+mn-cs"/>
              </a:rPr>
              <a:t>Normale</a:t>
            </a:r>
            <a:r>
              <a:rPr lang="en-GB" sz="1200" b="0" i="0" u="none" strike="noStrike" kern="1200" dirty="0">
                <a:solidFill>
                  <a:schemeClr val="tx1"/>
                </a:solidFill>
                <a:effectLst/>
                <a:latin typeface="Avenir Book" panose="02000503020000020003" pitchFamily="2" charset="0"/>
                <a:ea typeface="+mn-ea"/>
                <a:cs typeface="+mn-cs"/>
              </a:rPr>
              <a:t> </a:t>
            </a:r>
            <a:r>
              <a:rPr lang="en-GB" sz="1200" b="0" i="0" u="none" strike="noStrike" kern="1200" dirty="0" err="1">
                <a:solidFill>
                  <a:schemeClr val="tx1"/>
                </a:solidFill>
                <a:effectLst/>
                <a:latin typeface="Avenir Book" panose="02000503020000020003" pitchFamily="2" charset="0"/>
                <a:ea typeface="+mn-ea"/>
                <a:cs typeface="+mn-cs"/>
              </a:rPr>
              <a:t>Superiore</a:t>
            </a:r>
            <a:r>
              <a:rPr lang="en-GB" sz="1200" b="0" i="0" u="none" strike="noStrike" kern="1200" dirty="0">
                <a:solidFill>
                  <a:schemeClr val="tx1"/>
                </a:solidFill>
                <a:effectLst/>
                <a:latin typeface="Avenir Book" panose="02000503020000020003" pitchFamily="2" charset="0"/>
                <a:ea typeface="+mn-ea"/>
                <a:cs typeface="+mn-cs"/>
              </a:rPr>
              <a:t>.  Main proposer  of the COST action “A network for Gravitational Waves, Geophysics and Machine Learning” (</a:t>
            </a:r>
            <a:r>
              <a:rPr lang="en-GB" sz="1200" b="0" i="0" u="sng" strike="noStrike" kern="1200" dirty="0">
                <a:solidFill>
                  <a:schemeClr val="tx1"/>
                </a:solidFill>
                <a:effectLst/>
                <a:latin typeface="Avenir Book" panose="02000503020000020003" pitchFamily="2" charset="0"/>
                <a:ea typeface="+mn-ea"/>
                <a:cs typeface="+mn-cs"/>
                <a:hlinkClick r:id="rId3"/>
              </a:rPr>
              <a:t>www.g2net.eu</a:t>
            </a:r>
            <a:r>
              <a:rPr lang="en-GB" sz="1200" b="0" i="0" u="none" strike="noStrike" kern="1200" dirty="0">
                <a:solidFill>
                  <a:schemeClr val="tx1"/>
                </a:solidFill>
                <a:effectLst/>
                <a:latin typeface="Avenir Book" panose="02000503020000020003" pitchFamily="2" charset="0"/>
                <a:ea typeface="+mn-ea"/>
                <a:cs typeface="+mn-cs"/>
              </a:rPr>
              <a:t>), which was financed by COST association. Elena is also Cost Action 17137 chair. ESCAPE (</a:t>
            </a:r>
            <a:r>
              <a:rPr lang="en-GB" sz="1200" b="0" i="0" u="sng" strike="noStrike" kern="1200" dirty="0">
                <a:solidFill>
                  <a:schemeClr val="tx1"/>
                </a:solidFill>
                <a:effectLst/>
                <a:latin typeface="Avenir Book" panose="02000503020000020003" pitchFamily="2" charset="0"/>
                <a:ea typeface="+mn-ea"/>
                <a:cs typeface="+mn-cs"/>
                <a:hlinkClick r:id="rId4"/>
              </a:rPr>
              <a:t>https://projectescape.eu/</a:t>
            </a:r>
            <a:r>
              <a:rPr lang="en-GB" sz="1200" b="0" i="0" u="none" strike="noStrike" kern="1200" dirty="0">
                <a:solidFill>
                  <a:schemeClr val="tx1"/>
                </a:solidFill>
                <a:effectLst/>
                <a:latin typeface="Avenir Book" panose="02000503020000020003" pitchFamily="2" charset="0"/>
                <a:ea typeface="+mn-ea"/>
                <a:cs typeface="+mn-cs"/>
              </a:rPr>
              <a:t>) General </a:t>
            </a:r>
            <a:r>
              <a:rPr lang="en-GB" sz="1200" b="0" i="0" u="none" strike="noStrike" kern="1200" dirty="0" err="1">
                <a:solidFill>
                  <a:schemeClr val="tx1"/>
                </a:solidFill>
                <a:effectLst/>
                <a:latin typeface="Avenir Book" panose="02000503020000020003" pitchFamily="2" charset="0"/>
                <a:ea typeface="+mn-ea"/>
                <a:cs typeface="+mn-cs"/>
              </a:rPr>
              <a:t>Assemby</a:t>
            </a:r>
            <a:r>
              <a:rPr lang="en-GB" sz="1200" b="0" i="0" u="none" strike="noStrike" kern="1200" dirty="0">
                <a:solidFill>
                  <a:schemeClr val="tx1"/>
                </a:solidFill>
                <a:effectLst/>
                <a:latin typeface="Avenir Book" panose="02000503020000020003" pitchFamily="2" charset="0"/>
                <a:ea typeface="+mn-ea"/>
                <a:cs typeface="+mn-cs"/>
              </a:rPr>
              <a:t> chair.</a:t>
            </a:r>
          </a:p>
          <a:p>
            <a:r>
              <a:rPr lang="en-GB" sz="1200" b="0" i="0" u="none" strike="noStrike" kern="1200" dirty="0">
                <a:solidFill>
                  <a:schemeClr val="tx1"/>
                </a:solidFill>
                <a:effectLst/>
                <a:latin typeface="Avenir Book" panose="02000503020000020003" pitchFamily="2" charset="0"/>
                <a:ea typeface="+mn-ea"/>
                <a:cs typeface="+mn-cs"/>
              </a:rPr>
              <a:t> </a:t>
            </a:r>
          </a:p>
          <a:p>
            <a:r>
              <a:rPr lang="en-GB" sz="1200" b="0" i="0" u="none" strike="noStrike" kern="1200" dirty="0">
                <a:solidFill>
                  <a:schemeClr val="tx1"/>
                </a:solidFill>
                <a:effectLst/>
                <a:latin typeface="Avenir Book" panose="02000503020000020003" pitchFamily="2" charset="0"/>
                <a:ea typeface="+mn-ea"/>
                <a:cs typeface="+mn-cs"/>
              </a:rPr>
              <a:t> </a:t>
            </a:r>
          </a:p>
          <a:p>
            <a:endParaRPr lang="en-GB" dirty="0"/>
          </a:p>
        </p:txBody>
      </p:sp>
      <p:sp>
        <p:nvSpPr>
          <p:cNvPr id="4" name="Slide Number Placeholder 3"/>
          <p:cNvSpPr>
            <a:spLocks noGrp="1"/>
          </p:cNvSpPr>
          <p:nvPr>
            <p:ph type="sldNum" sz="quarter" idx="5"/>
          </p:nvPr>
        </p:nvSpPr>
        <p:spPr/>
        <p:txBody>
          <a:bodyPr/>
          <a:lstStyle/>
          <a:p>
            <a:fld id="{815490F3-ADF7-B042-987D-93AF3DA3A926}" type="slidenum">
              <a:rPr lang="it-IT" smtClean="0"/>
              <a:pPr/>
              <a:t>4</a:t>
            </a:fld>
            <a:endParaRPr lang="it-IT" dirty="0"/>
          </a:p>
        </p:txBody>
      </p:sp>
    </p:spTree>
    <p:extLst>
      <p:ext uri="{BB962C8B-B14F-4D97-AF65-F5344CB8AC3E}">
        <p14:creationId xmlns:p14="http://schemas.microsoft.com/office/powerpoint/2010/main" val="372840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5490F3-ADF7-B042-987D-93AF3DA3A926}" type="slidenum">
              <a:rPr lang="it-IT" smtClean="0"/>
              <a:pPr/>
              <a:t>6</a:t>
            </a:fld>
            <a:endParaRPr lang="it-IT" dirty="0"/>
          </a:p>
        </p:txBody>
      </p:sp>
    </p:spTree>
    <p:extLst>
      <p:ext uri="{BB962C8B-B14F-4D97-AF65-F5344CB8AC3E}">
        <p14:creationId xmlns:p14="http://schemas.microsoft.com/office/powerpoint/2010/main" val="202725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5490F3-ADF7-B042-987D-93AF3DA3A926}" type="slidenum">
              <a:rPr lang="it-IT" smtClean="0"/>
              <a:pPr/>
              <a:t>9</a:t>
            </a:fld>
            <a:endParaRPr lang="it-IT" dirty="0"/>
          </a:p>
        </p:txBody>
      </p:sp>
    </p:spTree>
    <p:extLst>
      <p:ext uri="{BB962C8B-B14F-4D97-AF65-F5344CB8AC3E}">
        <p14:creationId xmlns:p14="http://schemas.microsoft.com/office/powerpoint/2010/main" val="136581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5490F3-ADF7-B042-987D-93AF3DA3A926}" type="slidenum">
              <a:rPr lang="it-IT" smtClean="0"/>
              <a:pPr/>
              <a:t>11</a:t>
            </a:fld>
            <a:endParaRPr lang="it-IT" dirty="0"/>
          </a:p>
        </p:txBody>
      </p:sp>
    </p:spTree>
    <p:extLst>
      <p:ext uri="{BB962C8B-B14F-4D97-AF65-F5344CB8AC3E}">
        <p14:creationId xmlns:p14="http://schemas.microsoft.com/office/powerpoint/2010/main" val="1679652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6582" y="3221765"/>
            <a:ext cx="8497455" cy="1595705"/>
          </a:xfrm>
        </p:spPr>
        <p:txBody>
          <a:bodyPr anchor="b">
            <a:normAutofit/>
          </a:bodyPr>
          <a:lstStyle>
            <a:lvl1pPr algn="ctr">
              <a:defRPr sz="3600">
                <a:solidFill>
                  <a:schemeClr val="bg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76581" y="5417819"/>
            <a:ext cx="8497456" cy="62405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10" name="Rettangolo 9">
            <a:extLst>
              <a:ext uri="{FF2B5EF4-FFF2-40B4-BE49-F238E27FC236}">
                <a16:creationId xmlns:a16="http://schemas.microsoft.com/office/drawing/2014/main" id="{B37CFE4B-908F-744C-86B0-5575CC115044}"/>
              </a:ext>
            </a:extLst>
          </p:cNvPr>
          <p:cNvSpPr/>
          <p:nvPr userDrawn="1"/>
        </p:nvSpPr>
        <p:spPr>
          <a:xfrm>
            <a:off x="990601" y="6378090"/>
            <a:ext cx="9483436" cy="415498"/>
          </a:xfrm>
          <a:prstGeom prst="rect">
            <a:avLst/>
          </a:prstGeom>
        </p:spPr>
        <p:txBody>
          <a:bodyPr wrap="square">
            <a:spAutoFit/>
          </a:bodyPr>
          <a:lstStyle/>
          <a:p>
            <a:pPr algn="r"/>
            <a:r>
              <a:rPr lang="en-GB" sz="1050" dirty="0">
                <a:solidFill>
                  <a:schemeClr val="bg1">
                    <a:lumMod val="95000"/>
                  </a:schemeClr>
                </a:solidFill>
              </a:rPr>
              <a:t>ESCAPE - The European Science Cluster of Astronomy &amp; Particle Physics ESFRI Research Infrastructures has received funding from the European Union’s Horizon 2020 research and innovation programme under the Grant Agreement n° 824064.</a:t>
            </a:r>
            <a:endParaRPr lang="en-GB" sz="1400" dirty="0">
              <a:solidFill>
                <a:schemeClr val="bg1">
                  <a:lumMod val="95000"/>
                </a:schemeClr>
              </a:solidFill>
            </a:endParaRPr>
          </a:p>
        </p:txBody>
      </p:sp>
    </p:spTree>
    <p:extLst>
      <p:ext uri="{BB962C8B-B14F-4D97-AF65-F5344CB8AC3E}">
        <p14:creationId xmlns:p14="http://schemas.microsoft.com/office/powerpoint/2010/main" val="3258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8809025-9590-1D4C-9CDC-4389B921BD5C}" type="datetime1">
              <a:rPr lang="it-IT" smtClean="0"/>
              <a:t>23/03/2021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9451ED5-1E17-44BD-ABA9-D5446E4490A5}"/>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1616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C71CA9D-5025-644E-ABD4-52A7457B7D80}" type="datetime1">
              <a:rPr lang="it-IT" smtClean="0"/>
              <a:t>23/03/2021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74FB428-B6F5-476F-9038-AC1469A55354}"/>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36935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0505B47-C677-1F40-983D-52F98A3CC2DB}" type="datetime1">
              <a:rPr lang="it-IT" smtClean="0"/>
              <a:t>23/03/2021</a:t>
            </a:fld>
            <a:endParaRPr lang="it-IT"/>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21727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68F4F6F-EB56-314C-82B1-809730BD9621}" type="datetime1">
              <a:rPr lang="it-IT" smtClean="0"/>
              <a:t>23/03/2021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17954F3-FE4D-494C-9D55-8EA513084347}"/>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1873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7A339B8-5484-664F-ACAF-E7277C00432F}" type="datetime1">
              <a:rPr lang="it-IT" smtClean="0"/>
              <a:t>23/03/2021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5">
            <a:extLst>
              <a:ext uri="{FF2B5EF4-FFF2-40B4-BE49-F238E27FC236}">
                <a16:creationId xmlns:a16="http://schemas.microsoft.com/office/drawing/2014/main" id="{8526D940-C1E8-45B9-A254-9984A74BDF73}"/>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11174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E364C197-D765-984E-8EDD-917FE17EC1FC}" type="datetime1">
              <a:rPr lang="it-IT" smtClean="0"/>
              <a:t>23/03/2021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5">
            <a:extLst>
              <a:ext uri="{FF2B5EF4-FFF2-40B4-BE49-F238E27FC236}">
                <a16:creationId xmlns:a16="http://schemas.microsoft.com/office/drawing/2014/main" id="{D54A968A-06DE-4E71-AFEF-CD58AC586EA2}"/>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2973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BEED0B3-174C-A24A-BE04-FF55F9EFE698}" type="datetime1">
              <a:rPr lang="it-IT" smtClean="0"/>
              <a:t>23/03/2021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5">
            <a:extLst>
              <a:ext uri="{FF2B5EF4-FFF2-40B4-BE49-F238E27FC236}">
                <a16:creationId xmlns:a16="http://schemas.microsoft.com/office/drawing/2014/main" id="{EFB90D64-D0FA-4AED-B3E6-7BC076162F2C}"/>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34916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4F15C-91D5-9241-AC17-030113BDD6BC}" type="datetime1">
              <a:rPr lang="it-IT" smtClean="0"/>
              <a:t>23/03/2021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5">
            <a:extLst>
              <a:ext uri="{FF2B5EF4-FFF2-40B4-BE49-F238E27FC236}">
                <a16:creationId xmlns:a16="http://schemas.microsoft.com/office/drawing/2014/main" id="{C85AF3B0-C217-4401-82E4-1D16EA6FDCA9}"/>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196795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9365BFC-7B76-CB43-9325-91EE391A0695}" type="datetime1">
              <a:rPr lang="it-IT" smtClean="0"/>
              <a:t>23/03/2021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5">
            <a:extLst>
              <a:ext uri="{FF2B5EF4-FFF2-40B4-BE49-F238E27FC236}">
                <a16:creationId xmlns:a16="http://schemas.microsoft.com/office/drawing/2014/main" id="{5F0B3376-A58C-4333-8002-639AD5BB9321}"/>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35789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116627E-FEA8-B442-B9A7-66CE3E6E6241}" type="datetime1">
              <a:rPr lang="it-IT" smtClean="0"/>
              <a:t>23/03/2021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5">
            <a:extLst>
              <a:ext uri="{FF2B5EF4-FFF2-40B4-BE49-F238E27FC236}">
                <a16:creationId xmlns:a16="http://schemas.microsoft.com/office/drawing/2014/main" id="{8A3D1747-FFAF-4D6B-B3EB-8290B1F3D772}"/>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329703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3269" y="160028"/>
            <a:ext cx="9720532" cy="103235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838200" y="1358781"/>
            <a:ext cx="10515600" cy="481818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842514" y="6356352"/>
            <a:ext cx="15613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02EA9-9C59-B94A-A747-D112AE1C00E1}" type="datetime1">
              <a:rPr lang="it-IT" smtClean="0"/>
              <a:t>23/03/2021</a:t>
            </a:fld>
            <a:endParaRPr lang="it-IT"/>
          </a:p>
        </p:txBody>
      </p:sp>
      <p:sp>
        <p:nvSpPr>
          <p:cNvPr id="5" name="Footer Placeholder 4"/>
          <p:cNvSpPr>
            <a:spLocks noGrp="1"/>
          </p:cNvSpPr>
          <p:nvPr>
            <p:ph type="ftr" sz="quarter" idx="3"/>
          </p:nvPr>
        </p:nvSpPr>
        <p:spPr>
          <a:xfrm>
            <a:off x="2610929" y="6356352"/>
            <a:ext cx="37381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7" name="Rettangolo 6">
            <a:extLst>
              <a:ext uri="{FF2B5EF4-FFF2-40B4-BE49-F238E27FC236}">
                <a16:creationId xmlns:a16="http://schemas.microsoft.com/office/drawing/2014/main" id="{DCE86EC0-9AA0-9445-A96A-DFDEC4EB036F}"/>
              </a:ext>
            </a:extLst>
          </p:cNvPr>
          <p:cNvSpPr/>
          <p:nvPr userDrawn="1"/>
        </p:nvSpPr>
        <p:spPr>
          <a:xfrm>
            <a:off x="6829494" y="6364235"/>
            <a:ext cx="3716383" cy="415498"/>
          </a:xfrm>
          <a:prstGeom prst="rect">
            <a:avLst/>
          </a:prstGeom>
        </p:spPr>
        <p:txBody>
          <a:bodyPr wrap="square">
            <a:spAutoFit/>
          </a:bodyPr>
          <a:lstStyle/>
          <a:p>
            <a:pPr algn="r"/>
            <a:r>
              <a:rPr lang="en-GB" sz="1050" dirty="0">
                <a:solidFill>
                  <a:schemeClr val="tx1"/>
                </a:solidFill>
              </a:rPr>
              <a:t>Funded by the European Union’s </a:t>
            </a:r>
          </a:p>
          <a:p>
            <a:pPr algn="r"/>
            <a:r>
              <a:rPr lang="en-US" sz="1050" dirty="0">
                <a:solidFill>
                  <a:schemeClr val="tx1"/>
                </a:solidFill>
              </a:rPr>
              <a:t>Horizon 2020 - Grant N° </a:t>
            </a:r>
            <a:r>
              <a:rPr lang="uk-UA" sz="1050" dirty="0">
                <a:solidFill>
                  <a:schemeClr val="tx1"/>
                </a:solidFill>
              </a:rPr>
              <a:t>824064</a:t>
            </a:r>
            <a:endParaRPr lang="en-GB" sz="1400" dirty="0">
              <a:solidFill>
                <a:schemeClr val="tx1"/>
              </a:solidFill>
            </a:endParaRPr>
          </a:p>
        </p:txBody>
      </p:sp>
      <p:pic>
        <p:nvPicPr>
          <p:cNvPr id="8" name="Immagine 7">
            <a:extLst>
              <a:ext uri="{FF2B5EF4-FFF2-40B4-BE49-F238E27FC236}">
                <a16:creationId xmlns:a16="http://schemas.microsoft.com/office/drawing/2014/main" id="{2E0477E6-C1AD-094D-A442-EF1BE2575039}"/>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10545877" y="6425157"/>
            <a:ext cx="608780" cy="293654"/>
          </a:xfrm>
          <a:prstGeom prst="rect">
            <a:avLst/>
          </a:prstGeom>
          <a:ln w="3175">
            <a:noFill/>
          </a:ln>
        </p:spPr>
      </p:pic>
    </p:spTree>
    <p:extLst>
      <p:ext uri="{BB962C8B-B14F-4D97-AF65-F5344CB8AC3E}">
        <p14:creationId xmlns:p14="http://schemas.microsoft.com/office/powerpoint/2010/main" val="15676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projectescape.eu/services/open-source-scientific-software-and-service-repository"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10" Type="http://schemas.microsoft.com/office/2007/relationships/hdphoto" Target="../media/hdphoto3.wdp"/><Relationship Id="rId4" Type="http://schemas.openxmlformats.org/officeDocument/2006/relationships/hyperlink" Target="https://projectescape.eu/science-projects/cherenkov-telescope-array"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projectescape.eu/science-projects/square-kilometre-array" TargetMode="Externa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hyperlink" Target="https://projectescape.eu/science-projects/ego-virgo"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rojectescape.eu/events/iwapp-workshop-innovative-workflows-astro-and-particle-physics"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projectescape.eu/events/escape-workshop-open-source-software-life-cycl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purl.org/escape/ossr" TargetMode="External"/><Relationship Id="rId7" Type="http://schemas.openxmlformats.org/officeDocument/2006/relationships/hyperlink" Target="https://gitlab.in2p3.fr/escape20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zenodo.org/communities/escape2020/"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DB56F84-064A-4C96-AAA0-C6B6702194F2}"/>
              </a:ext>
            </a:extLst>
          </p:cNvPr>
          <p:cNvSpPr>
            <a:spLocks noGrp="1"/>
          </p:cNvSpPr>
          <p:nvPr>
            <p:ph type="dt" sz="half" idx="10"/>
          </p:nvPr>
        </p:nvSpPr>
        <p:spPr/>
        <p:txBody>
          <a:bodyPr/>
          <a:lstStyle/>
          <a:p>
            <a:fld id="{70505B47-C677-1F40-983D-52F98A3CC2DB}" type="datetime1">
              <a:rPr lang="it-IT" smtClean="0"/>
              <a:t>23/03/2021</a:t>
            </a:fld>
            <a:endParaRPr lang="it-IT"/>
          </a:p>
        </p:txBody>
      </p:sp>
      <p:sp>
        <p:nvSpPr>
          <p:cNvPr id="6" name="Segnaposto numero diapositiva 5">
            <a:extLst>
              <a:ext uri="{FF2B5EF4-FFF2-40B4-BE49-F238E27FC236}">
                <a16:creationId xmlns:a16="http://schemas.microsoft.com/office/drawing/2014/main" id="{BE7C40F6-143D-415A-8755-5835500C1A29}"/>
              </a:ext>
            </a:extLst>
          </p:cNvPr>
          <p:cNvSpPr>
            <a:spLocks noGrp="1"/>
          </p:cNvSpPr>
          <p:nvPr>
            <p:ph type="sldNum" sz="quarter" idx="12"/>
          </p:nvPr>
        </p:nvSpPr>
        <p:spPr/>
        <p:txBody>
          <a:bodyPr/>
          <a:lstStyle/>
          <a:p>
            <a:pPr algn="ctr"/>
            <a:fld id="{F815B12F-D02A-B845-865F-37AC5B232343}" type="slidenum">
              <a:rPr lang="it-IT" smtClean="0"/>
              <a:pPr algn="ctr"/>
              <a:t>1</a:t>
            </a:fld>
            <a:endParaRPr lang="it-IT" dirty="0"/>
          </a:p>
        </p:txBody>
      </p:sp>
      <p:sp>
        <p:nvSpPr>
          <p:cNvPr id="7" name="Footer Placeholder 3">
            <a:extLst>
              <a:ext uri="{FF2B5EF4-FFF2-40B4-BE49-F238E27FC236}">
                <a16:creationId xmlns:a16="http://schemas.microsoft.com/office/drawing/2014/main" id="{A17DA9A2-71BD-4886-AAEC-20E150DCBC3E}"/>
              </a:ext>
            </a:extLst>
          </p:cNvPr>
          <p:cNvSpPr>
            <a:spLocks noGrp="1"/>
          </p:cNvSpPr>
          <p:nvPr>
            <p:ph type="ftr" sz="quarter" idx="11"/>
          </p:nvPr>
        </p:nvSpPr>
        <p:spPr>
          <a:xfrm>
            <a:off x="3482197" y="6356352"/>
            <a:ext cx="2803585" cy="365125"/>
          </a:xfrm>
        </p:spPr>
        <p:txBody>
          <a:bodyPr/>
          <a:lstStyle/>
          <a:p>
            <a:r>
              <a:rPr lang="it-IT" dirty="0"/>
              <a:t>ESCAPE OSSR Webinar</a:t>
            </a:r>
          </a:p>
        </p:txBody>
      </p:sp>
      <p:pic>
        <p:nvPicPr>
          <p:cNvPr id="8" name="Immagine 7">
            <a:extLst>
              <a:ext uri="{FF2B5EF4-FFF2-40B4-BE49-F238E27FC236}">
                <a16:creationId xmlns:a16="http://schemas.microsoft.com/office/drawing/2014/main" id="{378F7767-6C92-40FE-BECC-DED88EB78015}"/>
              </a:ext>
            </a:extLst>
          </p:cNvPr>
          <p:cNvPicPr>
            <a:picLocks noChangeAspect="1"/>
          </p:cNvPicPr>
          <p:nvPr/>
        </p:nvPicPr>
        <p:blipFill>
          <a:blip r:embed="rId2"/>
          <a:stretch>
            <a:fillRect/>
          </a:stretch>
        </p:blipFill>
        <p:spPr>
          <a:xfrm>
            <a:off x="2002255" y="18718"/>
            <a:ext cx="8187490" cy="6140617"/>
          </a:xfrm>
          <a:prstGeom prst="rect">
            <a:avLst/>
          </a:prstGeom>
        </p:spPr>
      </p:pic>
    </p:spTree>
    <p:extLst>
      <p:ext uri="{BB962C8B-B14F-4D97-AF65-F5344CB8AC3E}">
        <p14:creationId xmlns:p14="http://schemas.microsoft.com/office/powerpoint/2010/main" val="16711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ABE1FB-4CE5-4A2F-A106-2E545DA47C7F}"/>
              </a:ext>
            </a:extLst>
          </p:cNvPr>
          <p:cNvSpPr>
            <a:spLocks noGrp="1"/>
          </p:cNvSpPr>
          <p:nvPr>
            <p:ph type="ctrTitle"/>
          </p:nvPr>
        </p:nvSpPr>
        <p:spPr>
          <a:xfrm>
            <a:off x="1821665" y="2371517"/>
            <a:ext cx="8548668" cy="1277766"/>
          </a:xfrm>
        </p:spPr>
        <p:txBody>
          <a:bodyPr>
            <a:noAutofit/>
          </a:bodyPr>
          <a:lstStyle/>
          <a:p>
            <a:r>
              <a:rPr lang="en-GB" sz="4400" b="1" dirty="0">
                <a:latin typeface="Avenir Book" panose="02000503020000020003" pitchFamily="2" charset="0"/>
              </a:rPr>
              <a:t>Enhancing science through sharing software – benefits &amp; use cases</a:t>
            </a:r>
          </a:p>
        </p:txBody>
      </p:sp>
      <p:sp>
        <p:nvSpPr>
          <p:cNvPr id="5" name="Subtitle 2">
            <a:extLst>
              <a:ext uri="{FF2B5EF4-FFF2-40B4-BE49-F238E27FC236}">
                <a16:creationId xmlns:a16="http://schemas.microsoft.com/office/drawing/2014/main" id="{89ECBDF5-4C11-4524-BA55-061401BCC584}"/>
              </a:ext>
            </a:extLst>
          </p:cNvPr>
          <p:cNvSpPr>
            <a:spLocks noGrp="1"/>
          </p:cNvSpPr>
          <p:nvPr>
            <p:ph type="subTitle" idx="1"/>
          </p:nvPr>
        </p:nvSpPr>
        <p:spPr>
          <a:xfrm>
            <a:off x="4223672" y="5988962"/>
            <a:ext cx="3744657" cy="404622"/>
          </a:xfrm>
        </p:spPr>
        <p:txBody>
          <a:bodyPr>
            <a:normAutofit/>
          </a:bodyPr>
          <a:lstStyle/>
          <a:p>
            <a:r>
              <a:rPr lang="en-GB" sz="1800" dirty="0"/>
              <a:t>ESCAPE OSSR Webinar - 17/02/2021</a:t>
            </a:r>
          </a:p>
        </p:txBody>
      </p:sp>
      <p:sp>
        <p:nvSpPr>
          <p:cNvPr id="6" name="Title 1">
            <a:extLst>
              <a:ext uri="{FF2B5EF4-FFF2-40B4-BE49-F238E27FC236}">
                <a16:creationId xmlns:a16="http://schemas.microsoft.com/office/drawing/2014/main" id="{839231AB-530F-496E-83D2-0BE3E397BFC8}"/>
              </a:ext>
            </a:extLst>
          </p:cNvPr>
          <p:cNvSpPr txBox="1">
            <a:spLocks/>
          </p:cNvSpPr>
          <p:nvPr/>
        </p:nvSpPr>
        <p:spPr>
          <a:xfrm>
            <a:off x="1821665" y="3978724"/>
            <a:ext cx="8548668" cy="162799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4400" dirty="0">
                <a:latin typeface="Avenir Book" panose="02000503020000020003" pitchFamily="2" charset="0"/>
              </a:rPr>
              <a:t>Thank you!</a:t>
            </a:r>
          </a:p>
          <a:p>
            <a:endParaRPr lang="en-US" sz="2400" dirty="0">
              <a:latin typeface="Avenir Book" panose="02000503020000020003" pitchFamily="2" charset="0"/>
            </a:endParaRPr>
          </a:p>
          <a:p>
            <a:pPr algn="l"/>
            <a:r>
              <a:rPr lang="en-US" sz="2800" dirty="0">
                <a:latin typeface="Avenir Book" panose="02000503020000020003" pitchFamily="2" charset="0"/>
              </a:rPr>
              <a:t>Kay Graf</a:t>
            </a:r>
            <a:r>
              <a:rPr lang="en-US" sz="2400" dirty="0">
                <a:latin typeface="Avenir Book" panose="02000503020000020003" pitchFamily="2" charset="0"/>
              </a:rPr>
              <a:t>, </a:t>
            </a:r>
            <a:r>
              <a:rPr lang="en-US" sz="1600" i="1" dirty="0">
                <a:latin typeface="Avenir Book" panose="02000503020000020003" pitchFamily="2" charset="0"/>
              </a:rPr>
              <a:t>ESCAPE OSSR Team Leader &amp; General Manager at ECAP, Friedrich-Alexander University Erlangen-Nuremberg</a:t>
            </a:r>
            <a:endParaRPr lang="en-GB" sz="2400" i="1" dirty="0">
              <a:latin typeface="Avenir Book" panose="02000503020000020003" pitchFamily="2" charset="0"/>
            </a:endParaRPr>
          </a:p>
        </p:txBody>
      </p:sp>
      <p:sp>
        <p:nvSpPr>
          <p:cNvPr id="7" name="Ritardo 6">
            <a:extLst>
              <a:ext uri="{FF2B5EF4-FFF2-40B4-BE49-F238E27FC236}">
                <a16:creationId xmlns:a16="http://schemas.microsoft.com/office/drawing/2014/main" id="{931086AA-924B-4B3F-9BF7-FEEB4E71DF23}"/>
              </a:ext>
            </a:extLst>
          </p:cNvPr>
          <p:cNvSpPr/>
          <p:nvPr/>
        </p:nvSpPr>
        <p:spPr>
          <a:xfrm rot="5400000">
            <a:off x="5175812" y="-167829"/>
            <a:ext cx="1840376" cy="217604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8AD85D04-01D6-4282-8AAD-90EE25A66C4B}"/>
              </a:ext>
            </a:extLst>
          </p:cNvPr>
          <p:cNvPicPr>
            <a:picLocks noChangeAspect="1"/>
          </p:cNvPicPr>
          <p:nvPr/>
        </p:nvPicPr>
        <p:blipFill>
          <a:blip r:embed="rId3"/>
          <a:stretch>
            <a:fillRect/>
          </a:stretch>
        </p:blipFill>
        <p:spPr>
          <a:xfrm>
            <a:off x="4953548" y="60644"/>
            <a:ext cx="2284486" cy="1429839"/>
          </a:xfrm>
          <a:prstGeom prst="rect">
            <a:avLst/>
          </a:prstGeom>
        </p:spPr>
      </p:pic>
    </p:spTree>
    <p:extLst>
      <p:ext uri="{BB962C8B-B14F-4D97-AF65-F5344CB8AC3E}">
        <p14:creationId xmlns:p14="http://schemas.microsoft.com/office/powerpoint/2010/main" val="303138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732B8-3997-6045-A60E-97DA1B737C30}"/>
              </a:ext>
            </a:extLst>
          </p:cNvPr>
          <p:cNvSpPr>
            <a:spLocks noGrp="1"/>
          </p:cNvSpPr>
          <p:nvPr>
            <p:ph idx="1"/>
          </p:nvPr>
        </p:nvSpPr>
        <p:spPr>
          <a:xfrm>
            <a:off x="2155885" y="1708161"/>
            <a:ext cx="7886700" cy="3441678"/>
          </a:xfrm>
        </p:spPr>
        <p:txBody>
          <a:bodyPr>
            <a:normAutofit lnSpcReduction="10000"/>
          </a:bodyPr>
          <a:lstStyle/>
          <a:p>
            <a:pPr lvl="1"/>
            <a:r>
              <a:rPr lang="en-GB" sz="3900" b="1" dirty="0"/>
              <a:t>Follow us on Twitter</a:t>
            </a:r>
            <a:r>
              <a:rPr lang="en-GB" sz="2000" dirty="0"/>
              <a:t>: </a:t>
            </a:r>
            <a:br>
              <a:rPr lang="en-GB" sz="2000" dirty="0"/>
            </a:br>
            <a:r>
              <a:rPr lang="en-GB" sz="2800" dirty="0"/>
              <a:t>@ESCAPE_EU</a:t>
            </a:r>
            <a:br>
              <a:rPr lang="en-GB" sz="2000" dirty="0"/>
            </a:br>
            <a:endParaRPr lang="en-GB" sz="2000" dirty="0"/>
          </a:p>
          <a:p>
            <a:pPr lvl="1"/>
            <a:r>
              <a:rPr lang="en-GB" sz="3900" b="1" dirty="0"/>
              <a:t>Follow us on LinkedIn</a:t>
            </a:r>
            <a:r>
              <a:rPr lang="en-GB" sz="2000" dirty="0"/>
              <a:t>: </a:t>
            </a:r>
            <a:r>
              <a:rPr lang="en-GB" sz="3000" dirty="0"/>
              <a:t>linkedin.com/company/</a:t>
            </a:r>
            <a:r>
              <a:rPr lang="en-GB" sz="3000" dirty="0" err="1"/>
              <a:t>projectescape</a:t>
            </a:r>
            <a:r>
              <a:rPr lang="en-GB" sz="3000" dirty="0"/>
              <a:t>/</a:t>
            </a:r>
            <a:br>
              <a:rPr lang="en-GB" sz="3000" dirty="0"/>
            </a:br>
            <a:endParaRPr lang="en-GB" sz="2000" dirty="0"/>
          </a:p>
          <a:p>
            <a:pPr lvl="1"/>
            <a:r>
              <a:rPr lang="en-GB" sz="3600" b="1" dirty="0"/>
              <a:t>Subscribe to our Newsletter</a:t>
            </a:r>
            <a:r>
              <a:rPr lang="en-GB" sz="2000" dirty="0"/>
              <a:t>:  </a:t>
            </a:r>
            <a:r>
              <a:rPr lang="en-GB" sz="2800" dirty="0"/>
              <a:t>https://projectescape.eu/#mc_embed_signup</a:t>
            </a:r>
            <a:endParaRPr lang="en-GB" sz="2000" dirty="0"/>
          </a:p>
        </p:txBody>
      </p:sp>
      <p:sp>
        <p:nvSpPr>
          <p:cNvPr id="4" name="Footer Placeholder 3">
            <a:extLst>
              <a:ext uri="{FF2B5EF4-FFF2-40B4-BE49-F238E27FC236}">
                <a16:creationId xmlns:a16="http://schemas.microsoft.com/office/drawing/2014/main" id="{ACD6FE82-AF93-5646-906F-FB67A7A723C8}"/>
              </a:ext>
            </a:extLst>
          </p:cNvPr>
          <p:cNvSpPr>
            <a:spLocks noGrp="1"/>
          </p:cNvSpPr>
          <p:nvPr>
            <p:ph type="ftr" sz="quarter" idx="11"/>
          </p:nvPr>
        </p:nvSpPr>
        <p:spPr/>
        <p:txBody>
          <a:bodyPr/>
          <a:lstStyle/>
          <a:p>
            <a:r>
              <a:rPr lang="it-IT" dirty="0"/>
              <a:t>ESCAPE OSSR Webinar</a:t>
            </a:r>
          </a:p>
        </p:txBody>
      </p:sp>
      <p:sp>
        <p:nvSpPr>
          <p:cNvPr id="6" name="Slide Number Placeholder 5">
            <a:extLst>
              <a:ext uri="{FF2B5EF4-FFF2-40B4-BE49-F238E27FC236}">
                <a16:creationId xmlns:a16="http://schemas.microsoft.com/office/drawing/2014/main" id="{B6AE7317-51DE-1A4D-AA0D-450AFC530073}"/>
              </a:ext>
            </a:extLst>
          </p:cNvPr>
          <p:cNvSpPr>
            <a:spLocks noGrp="1"/>
          </p:cNvSpPr>
          <p:nvPr>
            <p:ph type="sldNum" sz="quarter" idx="12"/>
          </p:nvPr>
        </p:nvSpPr>
        <p:spPr/>
        <p:txBody>
          <a:bodyPr/>
          <a:lstStyle/>
          <a:p>
            <a:pPr algn="ctr"/>
            <a:fld id="{F815B12F-D02A-B845-865F-37AC5B232343}" type="slidenum">
              <a:rPr lang="it-IT" smtClean="0"/>
              <a:pPr algn="ctr"/>
              <a:t>11</a:t>
            </a:fld>
            <a:endParaRPr lang="it-IT" dirty="0"/>
          </a:p>
        </p:txBody>
      </p:sp>
      <p:sp>
        <p:nvSpPr>
          <p:cNvPr id="7" name="Espace réservé de la date 3">
            <a:extLst>
              <a:ext uri="{FF2B5EF4-FFF2-40B4-BE49-F238E27FC236}">
                <a16:creationId xmlns:a16="http://schemas.microsoft.com/office/drawing/2014/main" id="{18BD0487-20A4-4741-B045-E822B6DDEE75}"/>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10" name="Title 1">
            <a:extLst>
              <a:ext uri="{FF2B5EF4-FFF2-40B4-BE49-F238E27FC236}">
                <a16:creationId xmlns:a16="http://schemas.microsoft.com/office/drawing/2014/main" id="{AA9724C6-8809-421C-A1EC-15260D352343}"/>
              </a:ext>
            </a:extLst>
          </p:cNvPr>
          <p:cNvSpPr txBox="1">
            <a:spLocks/>
          </p:cNvSpPr>
          <p:nvPr/>
        </p:nvSpPr>
        <p:spPr>
          <a:xfrm>
            <a:off x="2901352" y="57785"/>
            <a:ext cx="7137998" cy="103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dirty="0"/>
              <a:t>Join our community!</a:t>
            </a:r>
            <a:endParaRPr lang="en-GB" dirty="0"/>
          </a:p>
        </p:txBody>
      </p:sp>
    </p:spTree>
    <p:extLst>
      <p:ext uri="{BB962C8B-B14F-4D97-AF65-F5344CB8AC3E}">
        <p14:creationId xmlns:p14="http://schemas.microsoft.com/office/powerpoint/2010/main" val="410189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4E5C-B365-0E4D-A649-0B9A09F4D8D0}"/>
              </a:ext>
            </a:extLst>
          </p:cNvPr>
          <p:cNvSpPr>
            <a:spLocks noGrp="1"/>
          </p:cNvSpPr>
          <p:nvPr>
            <p:ph type="ctrTitle"/>
          </p:nvPr>
        </p:nvSpPr>
        <p:spPr>
          <a:xfrm>
            <a:off x="1821665" y="2371517"/>
            <a:ext cx="8548668" cy="1277766"/>
          </a:xfrm>
        </p:spPr>
        <p:txBody>
          <a:bodyPr>
            <a:noAutofit/>
          </a:bodyPr>
          <a:lstStyle/>
          <a:p>
            <a:r>
              <a:rPr lang="en-GB" sz="4400" b="1" dirty="0">
                <a:latin typeface="Avenir Book" panose="02000503020000020003" pitchFamily="2" charset="0"/>
              </a:rPr>
              <a:t>Enhancing science through sharing software – benefits &amp; use cases</a:t>
            </a:r>
          </a:p>
        </p:txBody>
      </p:sp>
      <p:sp>
        <p:nvSpPr>
          <p:cNvPr id="3" name="Subtitle 2">
            <a:extLst>
              <a:ext uri="{FF2B5EF4-FFF2-40B4-BE49-F238E27FC236}">
                <a16:creationId xmlns:a16="http://schemas.microsoft.com/office/drawing/2014/main" id="{0A99E21F-2FCF-2341-A6F2-A51A3954FF56}"/>
              </a:ext>
            </a:extLst>
          </p:cNvPr>
          <p:cNvSpPr>
            <a:spLocks noGrp="1"/>
          </p:cNvSpPr>
          <p:nvPr>
            <p:ph type="subTitle" idx="1"/>
          </p:nvPr>
        </p:nvSpPr>
        <p:spPr>
          <a:xfrm>
            <a:off x="4223672" y="5988962"/>
            <a:ext cx="3744657" cy="404622"/>
          </a:xfrm>
        </p:spPr>
        <p:txBody>
          <a:bodyPr>
            <a:normAutofit/>
          </a:bodyPr>
          <a:lstStyle/>
          <a:p>
            <a:r>
              <a:rPr lang="en-GB" sz="1800" dirty="0"/>
              <a:t>ESCAPE OSSR Webinar - 17/02/2021</a:t>
            </a:r>
          </a:p>
        </p:txBody>
      </p:sp>
      <p:sp>
        <p:nvSpPr>
          <p:cNvPr id="4" name="Title 1">
            <a:extLst>
              <a:ext uri="{FF2B5EF4-FFF2-40B4-BE49-F238E27FC236}">
                <a16:creationId xmlns:a16="http://schemas.microsoft.com/office/drawing/2014/main" id="{DEC7C3AF-E7A3-49D3-A4C1-D0D63794DD9E}"/>
              </a:ext>
            </a:extLst>
          </p:cNvPr>
          <p:cNvSpPr txBox="1">
            <a:spLocks/>
          </p:cNvSpPr>
          <p:nvPr/>
        </p:nvSpPr>
        <p:spPr>
          <a:xfrm>
            <a:off x="1821665" y="3978724"/>
            <a:ext cx="8548668" cy="14711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l"/>
            <a:r>
              <a:rPr lang="en-US" sz="2400" dirty="0">
                <a:latin typeface="Avenir Book" panose="02000503020000020003" pitchFamily="2" charset="0"/>
              </a:rPr>
              <a:t>Welcome and ESCAPE OSSR developments &amp; achievements to date </a:t>
            </a:r>
          </a:p>
          <a:p>
            <a:pPr algn="l"/>
            <a:endParaRPr lang="en-US" sz="2400" dirty="0">
              <a:latin typeface="Avenir Book" panose="02000503020000020003" pitchFamily="2" charset="0"/>
            </a:endParaRPr>
          </a:p>
          <a:p>
            <a:pPr algn="l"/>
            <a:r>
              <a:rPr lang="en-US" sz="2800" dirty="0">
                <a:latin typeface="Avenir Book" panose="02000503020000020003" pitchFamily="2" charset="0"/>
              </a:rPr>
              <a:t>Kay Graf</a:t>
            </a:r>
            <a:r>
              <a:rPr lang="en-US" sz="2400" dirty="0">
                <a:latin typeface="Avenir Book" panose="02000503020000020003" pitchFamily="2" charset="0"/>
              </a:rPr>
              <a:t>, </a:t>
            </a:r>
            <a:r>
              <a:rPr lang="en-US" sz="1600" i="1" dirty="0">
                <a:latin typeface="Avenir Book" panose="02000503020000020003" pitchFamily="2" charset="0"/>
              </a:rPr>
              <a:t>ESCAPE OSSR Team Leader &amp; General Manager at ECAP, Friedrich-Alexander University Erlangen-Nuremberg</a:t>
            </a:r>
            <a:endParaRPr lang="en-GB" sz="2400" i="1" dirty="0">
              <a:latin typeface="Avenir Book" panose="02000503020000020003" pitchFamily="2" charset="0"/>
            </a:endParaRPr>
          </a:p>
        </p:txBody>
      </p:sp>
      <p:sp>
        <p:nvSpPr>
          <p:cNvPr id="5" name="Rettangolo 4">
            <a:extLst>
              <a:ext uri="{FF2B5EF4-FFF2-40B4-BE49-F238E27FC236}">
                <a16:creationId xmlns:a16="http://schemas.microsoft.com/office/drawing/2014/main" id="{78B8B559-D212-428F-9DCF-11FD7FAAB3C6}"/>
              </a:ext>
            </a:extLst>
          </p:cNvPr>
          <p:cNvSpPr/>
          <p:nvPr/>
        </p:nvSpPr>
        <p:spPr>
          <a:xfrm>
            <a:off x="5707379" y="3763404"/>
            <a:ext cx="7772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itardo 8">
            <a:extLst>
              <a:ext uri="{FF2B5EF4-FFF2-40B4-BE49-F238E27FC236}">
                <a16:creationId xmlns:a16="http://schemas.microsoft.com/office/drawing/2014/main" id="{32ED069F-9EA6-47D7-8E97-0E5607B8E7CB}"/>
              </a:ext>
            </a:extLst>
          </p:cNvPr>
          <p:cNvSpPr/>
          <p:nvPr/>
        </p:nvSpPr>
        <p:spPr>
          <a:xfrm rot="5400000">
            <a:off x="5175812" y="-167829"/>
            <a:ext cx="1840376" cy="217604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DD03A030-648F-4B66-A819-AA166760B1D6}"/>
              </a:ext>
            </a:extLst>
          </p:cNvPr>
          <p:cNvPicPr>
            <a:picLocks noChangeAspect="1"/>
          </p:cNvPicPr>
          <p:nvPr/>
        </p:nvPicPr>
        <p:blipFill>
          <a:blip r:embed="rId3"/>
          <a:stretch>
            <a:fillRect/>
          </a:stretch>
        </p:blipFill>
        <p:spPr>
          <a:xfrm>
            <a:off x="4953548" y="60644"/>
            <a:ext cx="2284486" cy="1429839"/>
          </a:xfrm>
          <a:prstGeom prst="rect">
            <a:avLst/>
          </a:prstGeom>
        </p:spPr>
      </p:pic>
    </p:spTree>
    <p:extLst>
      <p:ext uri="{BB962C8B-B14F-4D97-AF65-F5344CB8AC3E}">
        <p14:creationId xmlns:p14="http://schemas.microsoft.com/office/powerpoint/2010/main" val="45372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2B282A-B431-584B-B659-39616D860938}"/>
              </a:ext>
            </a:extLst>
          </p:cNvPr>
          <p:cNvSpPr>
            <a:spLocks noGrp="1"/>
          </p:cNvSpPr>
          <p:nvPr>
            <p:ph idx="1"/>
          </p:nvPr>
        </p:nvSpPr>
        <p:spPr>
          <a:xfrm>
            <a:off x="2166505" y="1358781"/>
            <a:ext cx="7886700" cy="5028164"/>
          </a:xfrm>
        </p:spPr>
        <p:txBody>
          <a:bodyPr>
            <a:normAutofit/>
          </a:bodyPr>
          <a:lstStyle/>
          <a:p>
            <a:pPr marL="0" indent="0">
              <a:lnSpc>
                <a:spcPct val="120000"/>
              </a:lnSpc>
              <a:buNone/>
              <a:tabLst>
                <a:tab pos="1241425" algn="l"/>
              </a:tabLst>
            </a:pPr>
            <a:r>
              <a:rPr lang="en-GB" sz="1800" i="1" dirty="0"/>
              <a:t>Welcome and ESCAPE OSSR developments &amp;</a:t>
            </a:r>
            <a:br>
              <a:rPr lang="en-GB" sz="1800" i="1" dirty="0"/>
            </a:br>
            <a:r>
              <a:rPr lang="en-GB" sz="1800" i="1" dirty="0"/>
              <a:t>achievements to date (</a:t>
            </a:r>
            <a:r>
              <a:rPr lang="en-GB" sz="1800" i="1" dirty="0">
                <a:hlinkClick r:id="rId3"/>
              </a:rPr>
              <a:t>OSSR</a:t>
            </a:r>
            <a:r>
              <a:rPr lang="en-GB" sz="1800" i="1" dirty="0"/>
              <a:t>)</a:t>
            </a:r>
            <a:br>
              <a:rPr lang="en-GB" sz="1800" dirty="0"/>
            </a:br>
            <a:r>
              <a:rPr lang="en-GB" sz="1800" dirty="0"/>
              <a:t>- Kay Graf, ECAP FAU Erlangen-</a:t>
            </a:r>
            <a:r>
              <a:rPr lang="en-GB" sz="1800" dirty="0" err="1"/>
              <a:t>Nürnberg</a:t>
            </a:r>
            <a:r>
              <a:rPr lang="en-GB" sz="1800" dirty="0"/>
              <a:t>, Germany</a:t>
            </a:r>
            <a:br>
              <a:rPr lang="en-GB" sz="1800" dirty="0"/>
            </a:br>
            <a:r>
              <a:rPr lang="en-GB" sz="1800" dirty="0"/>
              <a:t>  Senior Researcher and OSSR Co-ordinator</a:t>
            </a:r>
          </a:p>
          <a:p>
            <a:pPr marL="0" indent="0">
              <a:lnSpc>
                <a:spcPct val="120000"/>
              </a:lnSpc>
              <a:buNone/>
              <a:tabLst>
                <a:tab pos="1241425" algn="l"/>
              </a:tabLst>
            </a:pPr>
            <a:endParaRPr lang="en-GB" sz="1800" dirty="0"/>
          </a:p>
          <a:p>
            <a:pPr marL="1476375" indent="0">
              <a:lnSpc>
                <a:spcPct val="120000"/>
              </a:lnSpc>
              <a:buNone/>
              <a:tabLst>
                <a:tab pos="1365250" algn="l"/>
              </a:tabLst>
            </a:pPr>
            <a:r>
              <a:rPr lang="en-GB" sz="1800" i="1" dirty="0"/>
              <a:t>A FAIR Multi-messenger data-driven cooperative approach – </a:t>
            </a:r>
            <a:br>
              <a:rPr lang="en-GB" sz="1800" i="1" dirty="0"/>
            </a:br>
            <a:r>
              <a:rPr lang="en-GB" sz="1800" i="1" dirty="0"/>
              <a:t>ESCAPE </a:t>
            </a:r>
            <a:r>
              <a:rPr lang="en-GB" sz="1800" i="1" dirty="0">
                <a:hlinkClick r:id="rId3"/>
              </a:rPr>
              <a:t>OSSR</a:t>
            </a:r>
            <a:r>
              <a:rPr lang="en-GB" sz="1800" i="1" dirty="0"/>
              <a:t> and EOSC </a:t>
            </a:r>
            <a:br>
              <a:rPr lang="en-GB" sz="1800" dirty="0"/>
            </a:br>
            <a:r>
              <a:rPr lang="en-GB" sz="1800" dirty="0"/>
              <a:t>- Enrique Garcia, LAPP/CNRS Annecy, France</a:t>
            </a:r>
            <a:br>
              <a:rPr lang="en-GB" sz="1800" dirty="0"/>
            </a:br>
            <a:r>
              <a:rPr lang="en-GB" sz="1800" dirty="0"/>
              <a:t>  Data Scientist</a:t>
            </a:r>
          </a:p>
          <a:p>
            <a:pPr marL="0" indent="0">
              <a:lnSpc>
                <a:spcPct val="120000"/>
              </a:lnSpc>
              <a:buNone/>
              <a:tabLst>
                <a:tab pos="1241425" algn="l"/>
              </a:tabLst>
            </a:pPr>
            <a:endParaRPr lang="en-GB" sz="1800" dirty="0"/>
          </a:p>
          <a:p>
            <a:pPr marL="0" indent="0">
              <a:lnSpc>
                <a:spcPct val="120000"/>
              </a:lnSpc>
              <a:buNone/>
              <a:tabLst>
                <a:tab pos="1241425" algn="l"/>
              </a:tabLst>
            </a:pPr>
            <a:r>
              <a:rPr lang="en-GB" sz="1800" i="1" dirty="0"/>
              <a:t>Encouraging common software developments (</a:t>
            </a:r>
            <a:r>
              <a:rPr lang="en-GB" sz="1800" i="1" dirty="0">
                <a:hlinkClick r:id="rId4"/>
              </a:rPr>
              <a:t>CTA</a:t>
            </a:r>
            <a:r>
              <a:rPr lang="en-GB" sz="1800" i="1" dirty="0"/>
              <a:t>) </a:t>
            </a:r>
            <a:br>
              <a:rPr lang="en-GB" sz="1800" dirty="0"/>
            </a:br>
            <a:r>
              <a:rPr lang="en-GB" sz="1800" dirty="0"/>
              <a:t>- Thomas </a:t>
            </a:r>
            <a:r>
              <a:rPr lang="en-GB" sz="1800" dirty="0" err="1"/>
              <a:t>Vuillaume</a:t>
            </a:r>
            <a:r>
              <a:rPr lang="en-GB" sz="1800" dirty="0"/>
              <a:t>, LAPP/CNRS Annecy, France</a:t>
            </a:r>
            <a:br>
              <a:rPr lang="en-GB" sz="1800" dirty="0"/>
            </a:br>
            <a:r>
              <a:rPr lang="en-GB" sz="1800" dirty="0"/>
              <a:t>  Research Engineer and OSSR Task Leader</a:t>
            </a:r>
          </a:p>
        </p:txBody>
      </p:sp>
      <p:pic>
        <p:nvPicPr>
          <p:cNvPr id="3074" name="Picture 2">
            <a:extLst>
              <a:ext uri="{FF2B5EF4-FFF2-40B4-BE49-F238E27FC236}">
                <a16:creationId xmlns:a16="http://schemas.microsoft.com/office/drawing/2014/main" id="{C3AFFFD9-B91A-5D47-A705-15BA833DE7A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8353713" y="1358781"/>
            <a:ext cx="1671782" cy="16717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1F07AA7-763A-CE4A-8CE7-9A1FDAFF50F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8353712" y="4452302"/>
            <a:ext cx="1671782" cy="16717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24E450A5-E63D-C941-8B53-E60E20A80AF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1925207" y="3121136"/>
            <a:ext cx="1671783" cy="167178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867B4095-EDD0-4FAF-9E4E-EB9679437B52}"/>
              </a:ext>
            </a:extLst>
          </p:cNvPr>
          <p:cNvSpPr>
            <a:spLocks noGrp="1"/>
          </p:cNvSpPr>
          <p:nvPr>
            <p:ph type="sldNum" sz="quarter" idx="12"/>
          </p:nvPr>
        </p:nvSpPr>
        <p:spPr>
          <a:xfrm>
            <a:off x="6427201" y="6346704"/>
            <a:ext cx="548986" cy="365125"/>
          </a:xfrm>
          <a:prstGeom prst="rect">
            <a:avLst/>
          </a:prstGeom>
        </p:spPr>
        <p:txBody>
          <a:bodyPr anchor="ctr" anchorCtr="0"/>
          <a:lstStyle>
            <a:lvl1pPr>
              <a:defRPr sz="1200" b="0" i="0">
                <a:solidFill>
                  <a:schemeClr val="tx1"/>
                </a:solidFill>
                <a:latin typeface="Avenir Book" panose="02000503020000020003" pitchFamily="2" charset="0"/>
              </a:defRPr>
            </a:lvl1pPr>
          </a:lstStyle>
          <a:p>
            <a:pPr algn="ctr"/>
            <a:fld id="{F815B12F-D02A-B845-865F-37AC5B232343}" type="slidenum">
              <a:rPr lang="it-IT" smtClean="0"/>
              <a:pPr algn="ctr"/>
              <a:t>3</a:t>
            </a:fld>
            <a:endParaRPr lang="it-IT" dirty="0"/>
          </a:p>
        </p:txBody>
      </p:sp>
      <p:sp>
        <p:nvSpPr>
          <p:cNvPr id="8" name="Footer Placeholder 3">
            <a:extLst>
              <a:ext uri="{FF2B5EF4-FFF2-40B4-BE49-F238E27FC236}">
                <a16:creationId xmlns:a16="http://schemas.microsoft.com/office/drawing/2014/main" id="{3E356F90-4988-4B9E-9140-A8DA9512D634}"/>
              </a:ext>
            </a:extLst>
          </p:cNvPr>
          <p:cNvSpPr>
            <a:spLocks noGrp="1"/>
          </p:cNvSpPr>
          <p:nvPr>
            <p:ph type="ftr" sz="quarter" idx="11"/>
          </p:nvPr>
        </p:nvSpPr>
        <p:spPr>
          <a:xfrm>
            <a:off x="3482197" y="6356352"/>
            <a:ext cx="2803585" cy="365125"/>
          </a:xfrm>
        </p:spPr>
        <p:txBody>
          <a:bodyPr/>
          <a:lstStyle/>
          <a:p>
            <a:r>
              <a:rPr lang="it-IT" dirty="0"/>
              <a:t>ESCAPE OSSR Webinar</a:t>
            </a:r>
          </a:p>
        </p:txBody>
      </p:sp>
      <p:sp>
        <p:nvSpPr>
          <p:cNvPr id="9" name="Espace réservé de la date 3">
            <a:extLst>
              <a:ext uri="{FF2B5EF4-FFF2-40B4-BE49-F238E27FC236}">
                <a16:creationId xmlns:a16="http://schemas.microsoft.com/office/drawing/2014/main" id="{EE090E4A-CA8F-43FA-A5E8-1822DB3F5AF0}"/>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10" name="Title 1">
            <a:extLst>
              <a:ext uri="{FF2B5EF4-FFF2-40B4-BE49-F238E27FC236}">
                <a16:creationId xmlns:a16="http://schemas.microsoft.com/office/drawing/2014/main" id="{310C21B9-0CBB-4338-BC9C-F10032BDA746}"/>
              </a:ext>
            </a:extLst>
          </p:cNvPr>
          <p:cNvSpPr txBox="1">
            <a:spLocks/>
          </p:cNvSpPr>
          <p:nvPr/>
        </p:nvSpPr>
        <p:spPr>
          <a:xfrm>
            <a:off x="2901352" y="312428"/>
            <a:ext cx="2257100" cy="103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Agenda</a:t>
            </a:r>
          </a:p>
        </p:txBody>
      </p:sp>
    </p:spTree>
    <p:extLst>
      <p:ext uri="{BB962C8B-B14F-4D97-AF65-F5344CB8AC3E}">
        <p14:creationId xmlns:p14="http://schemas.microsoft.com/office/powerpoint/2010/main" val="335028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2B282A-B431-584B-B659-39616D860938}"/>
              </a:ext>
            </a:extLst>
          </p:cNvPr>
          <p:cNvSpPr>
            <a:spLocks noGrp="1"/>
          </p:cNvSpPr>
          <p:nvPr>
            <p:ph idx="1"/>
          </p:nvPr>
        </p:nvSpPr>
        <p:spPr>
          <a:xfrm>
            <a:off x="2166505" y="1358781"/>
            <a:ext cx="7886700" cy="5028164"/>
          </a:xfrm>
        </p:spPr>
        <p:txBody>
          <a:bodyPr>
            <a:normAutofit lnSpcReduction="10000"/>
          </a:bodyPr>
          <a:lstStyle/>
          <a:p>
            <a:pPr marL="0" indent="0">
              <a:lnSpc>
                <a:spcPct val="120000"/>
              </a:lnSpc>
              <a:buNone/>
              <a:tabLst>
                <a:tab pos="1241425" algn="l"/>
              </a:tabLst>
            </a:pPr>
            <a:r>
              <a:rPr lang="en-GB" sz="1800" i="1" dirty="0"/>
              <a:t>Providing workflows for scientific reuse (</a:t>
            </a:r>
            <a:r>
              <a:rPr lang="en-GB" sz="1800" i="1" dirty="0">
                <a:hlinkClick r:id="rId3"/>
              </a:rPr>
              <a:t>SKA</a:t>
            </a:r>
            <a:r>
              <a:rPr lang="en-GB" sz="1800" i="1" dirty="0"/>
              <a:t>) </a:t>
            </a:r>
            <a:br>
              <a:rPr lang="en-GB" sz="1800" i="1" dirty="0"/>
            </a:br>
            <a:r>
              <a:rPr lang="en-GB" sz="1800" dirty="0"/>
              <a:t>-  Alex Clarke, SKAO</a:t>
            </a:r>
            <a:br>
              <a:rPr lang="en-GB" sz="1800" dirty="0"/>
            </a:br>
            <a:r>
              <a:rPr lang="en-GB" sz="1800" dirty="0"/>
              <a:t>   Regional centre scientist</a:t>
            </a:r>
          </a:p>
          <a:p>
            <a:pPr marL="0" indent="0">
              <a:lnSpc>
                <a:spcPct val="120000"/>
              </a:lnSpc>
              <a:buNone/>
              <a:tabLst>
                <a:tab pos="1241425" algn="l"/>
              </a:tabLst>
            </a:pPr>
            <a:endParaRPr lang="en-GB" sz="1800" dirty="0"/>
          </a:p>
          <a:p>
            <a:pPr marL="0" indent="0">
              <a:lnSpc>
                <a:spcPct val="120000"/>
              </a:lnSpc>
              <a:buNone/>
              <a:tabLst>
                <a:tab pos="1241425" algn="l"/>
              </a:tabLst>
            </a:pPr>
            <a:endParaRPr lang="en-GB" sz="1800" dirty="0"/>
          </a:p>
          <a:p>
            <a:pPr marL="1476375" indent="0">
              <a:lnSpc>
                <a:spcPct val="120000"/>
              </a:lnSpc>
              <a:buNone/>
              <a:tabLst>
                <a:tab pos="1365250" algn="l"/>
              </a:tabLst>
            </a:pPr>
            <a:r>
              <a:rPr lang="en-GB" sz="1800" i="1" dirty="0"/>
              <a:t>Exploring scientific data with innovative techniques </a:t>
            </a:r>
            <a:br>
              <a:rPr lang="en-GB" sz="1800" i="1" dirty="0"/>
            </a:br>
            <a:r>
              <a:rPr lang="en-GB" sz="1800" i="1" dirty="0"/>
              <a:t>(</a:t>
            </a:r>
            <a:r>
              <a:rPr lang="en-GB" sz="1800" i="1" dirty="0">
                <a:hlinkClick r:id="rId4"/>
              </a:rPr>
              <a:t>EGO Virgo</a:t>
            </a:r>
            <a:r>
              <a:rPr lang="en-GB" sz="1800" i="1" dirty="0"/>
              <a:t>) </a:t>
            </a:r>
            <a:br>
              <a:rPr lang="en-GB" sz="1800" i="1" dirty="0"/>
            </a:br>
            <a:r>
              <a:rPr lang="en-GB" sz="1800" dirty="0"/>
              <a:t>- Elena </a:t>
            </a:r>
            <a:r>
              <a:rPr lang="en-GB" sz="1800" dirty="0" err="1"/>
              <a:t>Cuoco</a:t>
            </a:r>
            <a:r>
              <a:rPr lang="en-GB" sz="1800" dirty="0"/>
              <a:t>, EGO</a:t>
            </a:r>
            <a:br>
              <a:rPr lang="en-GB" sz="1800" dirty="0"/>
            </a:br>
            <a:r>
              <a:rPr lang="en-GB" sz="1800" dirty="0"/>
              <a:t>  Head of Data Science Office at EGO, ESCAPE GA Chair</a:t>
            </a:r>
          </a:p>
          <a:p>
            <a:pPr marL="12700" indent="0">
              <a:lnSpc>
                <a:spcPct val="120000"/>
              </a:lnSpc>
              <a:buNone/>
            </a:pPr>
            <a:endParaRPr lang="en-GB" sz="1800" dirty="0"/>
          </a:p>
          <a:p>
            <a:pPr marL="12700" indent="0">
              <a:lnSpc>
                <a:spcPct val="120000"/>
              </a:lnSpc>
              <a:buNone/>
            </a:pPr>
            <a:r>
              <a:rPr lang="en-GB" sz="1800" i="1" dirty="0"/>
              <a:t>Q&amp;A</a:t>
            </a:r>
          </a:p>
          <a:p>
            <a:pPr marL="12700" indent="0">
              <a:lnSpc>
                <a:spcPct val="120000"/>
              </a:lnSpc>
              <a:buNone/>
            </a:pPr>
            <a:br>
              <a:rPr lang="en-GB" sz="1800" i="1" dirty="0"/>
            </a:br>
            <a:r>
              <a:rPr lang="en-GB" sz="1800" i="1" dirty="0"/>
              <a:t>What’s next &amp; Closing Remarks</a:t>
            </a:r>
          </a:p>
        </p:txBody>
      </p:sp>
      <p:pic>
        <p:nvPicPr>
          <p:cNvPr id="4098" name="Picture 2">
            <a:extLst>
              <a:ext uri="{FF2B5EF4-FFF2-40B4-BE49-F238E27FC236}">
                <a16:creationId xmlns:a16="http://schemas.microsoft.com/office/drawing/2014/main" id="{D7BFEEBA-7BBB-204B-BB2E-04A494451B8C}"/>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1939636" y="3058273"/>
            <a:ext cx="1645206" cy="16717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5D7420D-BD7D-0E4C-AD7E-DCD4D778C47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53712" y="1358781"/>
            <a:ext cx="1671782" cy="167178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4FAA6783-3F81-4ECB-8F09-4D7D0A836278}"/>
              </a:ext>
            </a:extLst>
          </p:cNvPr>
          <p:cNvSpPr>
            <a:spLocks noGrp="1"/>
          </p:cNvSpPr>
          <p:nvPr>
            <p:ph type="sldNum" sz="quarter" idx="12"/>
          </p:nvPr>
        </p:nvSpPr>
        <p:spPr>
          <a:xfrm>
            <a:off x="6427201" y="6346704"/>
            <a:ext cx="548986" cy="365125"/>
          </a:xfrm>
          <a:prstGeom prst="rect">
            <a:avLst/>
          </a:prstGeom>
        </p:spPr>
        <p:txBody>
          <a:bodyPr anchor="ctr" anchorCtr="0"/>
          <a:lstStyle>
            <a:lvl1pPr>
              <a:defRPr sz="1200" b="0" i="0">
                <a:solidFill>
                  <a:schemeClr val="tx1"/>
                </a:solidFill>
                <a:latin typeface="Avenir Book" panose="02000503020000020003" pitchFamily="2" charset="0"/>
              </a:defRPr>
            </a:lvl1pPr>
          </a:lstStyle>
          <a:p>
            <a:pPr algn="ctr"/>
            <a:fld id="{F815B12F-D02A-B845-865F-37AC5B232343}" type="slidenum">
              <a:rPr lang="it-IT" smtClean="0"/>
              <a:pPr algn="ctr"/>
              <a:t>4</a:t>
            </a:fld>
            <a:endParaRPr lang="it-IT" dirty="0"/>
          </a:p>
        </p:txBody>
      </p:sp>
      <p:sp>
        <p:nvSpPr>
          <p:cNvPr id="7" name="Footer Placeholder 3">
            <a:extLst>
              <a:ext uri="{FF2B5EF4-FFF2-40B4-BE49-F238E27FC236}">
                <a16:creationId xmlns:a16="http://schemas.microsoft.com/office/drawing/2014/main" id="{2CEABE00-7DA7-4C9F-8A95-EB3A42330663}"/>
              </a:ext>
            </a:extLst>
          </p:cNvPr>
          <p:cNvSpPr>
            <a:spLocks noGrp="1"/>
          </p:cNvSpPr>
          <p:nvPr>
            <p:ph type="ftr" sz="quarter" idx="11"/>
          </p:nvPr>
        </p:nvSpPr>
        <p:spPr>
          <a:xfrm>
            <a:off x="3482197" y="6356352"/>
            <a:ext cx="2803585" cy="365125"/>
          </a:xfrm>
        </p:spPr>
        <p:txBody>
          <a:bodyPr/>
          <a:lstStyle/>
          <a:p>
            <a:r>
              <a:rPr lang="it-IT" dirty="0"/>
              <a:t>ESCAPE OSSR Webinar</a:t>
            </a:r>
          </a:p>
        </p:txBody>
      </p:sp>
      <p:sp>
        <p:nvSpPr>
          <p:cNvPr id="8" name="Espace réservé de la date 3">
            <a:extLst>
              <a:ext uri="{FF2B5EF4-FFF2-40B4-BE49-F238E27FC236}">
                <a16:creationId xmlns:a16="http://schemas.microsoft.com/office/drawing/2014/main" id="{9502C5F5-2E1F-4FB3-B4F1-F57CB23EAAD7}"/>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11" name="Title 1">
            <a:extLst>
              <a:ext uri="{FF2B5EF4-FFF2-40B4-BE49-F238E27FC236}">
                <a16:creationId xmlns:a16="http://schemas.microsoft.com/office/drawing/2014/main" id="{92DF41EE-AC2E-4A61-A95F-97779E2B5D41}"/>
              </a:ext>
            </a:extLst>
          </p:cNvPr>
          <p:cNvSpPr txBox="1">
            <a:spLocks/>
          </p:cNvSpPr>
          <p:nvPr/>
        </p:nvSpPr>
        <p:spPr>
          <a:xfrm>
            <a:off x="2901352" y="312428"/>
            <a:ext cx="2257100" cy="103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Agenda</a:t>
            </a:r>
          </a:p>
        </p:txBody>
      </p:sp>
    </p:spTree>
    <p:extLst>
      <p:ext uri="{BB962C8B-B14F-4D97-AF65-F5344CB8AC3E}">
        <p14:creationId xmlns:p14="http://schemas.microsoft.com/office/powerpoint/2010/main" val="11428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1BD924-577C-6B4A-88B8-01DB6D3009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
          <a:stretch/>
        </p:blipFill>
        <p:spPr>
          <a:xfrm>
            <a:off x="1674628" y="10633"/>
            <a:ext cx="8842744" cy="6146936"/>
          </a:xfrm>
          <a:prstGeom prst="rect">
            <a:avLst/>
          </a:prstGeom>
        </p:spPr>
      </p:pic>
      <p:sp>
        <p:nvSpPr>
          <p:cNvPr id="3" name="Footer Placeholder 2">
            <a:extLst>
              <a:ext uri="{FF2B5EF4-FFF2-40B4-BE49-F238E27FC236}">
                <a16:creationId xmlns:a16="http://schemas.microsoft.com/office/drawing/2014/main" id="{5BD67A52-2F6A-B543-9556-F83DF64704E2}"/>
              </a:ext>
            </a:extLst>
          </p:cNvPr>
          <p:cNvSpPr>
            <a:spLocks noGrp="1"/>
          </p:cNvSpPr>
          <p:nvPr>
            <p:ph type="ftr" sz="quarter" idx="11"/>
          </p:nvPr>
        </p:nvSpPr>
        <p:spPr/>
        <p:txBody>
          <a:bodyPr/>
          <a:lstStyle/>
          <a:p>
            <a:r>
              <a:rPr lang="it-IT"/>
              <a:t>ESCAPE OSSR Webinar</a:t>
            </a:r>
          </a:p>
        </p:txBody>
      </p:sp>
      <p:sp>
        <p:nvSpPr>
          <p:cNvPr id="4" name="Slide Number Placeholder 3">
            <a:extLst>
              <a:ext uri="{FF2B5EF4-FFF2-40B4-BE49-F238E27FC236}">
                <a16:creationId xmlns:a16="http://schemas.microsoft.com/office/drawing/2014/main" id="{F7D09423-4806-BA49-99D7-398FE3DE6160}"/>
              </a:ext>
            </a:extLst>
          </p:cNvPr>
          <p:cNvSpPr>
            <a:spLocks noGrp="1"/>
          </p:cNvSpPr>
          <p:nvPr>
            <p:ph type="sldNum" sz="quarter" idx="12"/>
          </p:nvPr>
        </p:nvSpPr>
        <p:spPr/>
        <p:txBody>
          <a:bodyPr/>
          <a:lstStyle/>
          <a:p>
            <a:pPr algn="ctr"/>
            <a:fld id="{F815B12F-D02A-B845-865F-37AC5B232343}" type="slidenum">
              <a:rPr lang="it-IT" smtClean="0"/>
              <a:pPr algn="ctr"/>
              <a:t>5</a:t>
            </a:fld>
            <a:endParaRPr lang="it-IT" dirty="0"/>
          </a:p>
        </p:txBody>
      </p:sp>
      <p:sp>
        <p:nvSpPr>
          <p:cNvPr id="6" name="Espace réservé de la date 3">
            <a:extLst>
              <a:ext uri="{FF2B5EF4-FFF2-40B4-BE49-F238E27FC236}">
                <a16:creationId xmlns:a16="http://schemas.microsoft.com/office/drawing/2014/main" id="{49734B68-F9AF-406D-848D-DE65EEF882E1}"/>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Tree>
    <p:extLst>
      <p:ext uri="{BB962C8B-B14F-4D97-AF65-F5344CB8AC3E}">
        <p14:creationId xmlns:p14="http://schemas.microsoft.com/office/powerpoint/2010/main" val="982658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200000" y="200000"/>
                                    </p:animScale>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AC79B457-EE0D-44C6-93FF-DC2C2F3EED68}"/>
              </a:ext>
            </a:extLst>
          </p:cNvPr>
          <p:cNvSpPr>
            <a:spLocks noGrp="1"/>
          </p:cNvSpPr>
          <p:nvPr>
            <p:ph idx="1"/>
          </p:nvPr>
        </p:nvSpPr>
        <p:spPr/>
        <p:txBody>
          <a:bodyPr>
            <a:normAutofit/>
          </a:bodyPr>
          <a:lstStyle/>
          <a:p>
            <a:r>
              <a:rPr lang="en-GB" sz="2400" b="1" dirty="0"/>
              <a:t>Aim: </a:t>
            </a:r>
            <a:br>
              <a:rPr lang="en-GB" sz="2400" b="1" dirty="0"/>
            </a:br>
            <a:r>
              <a:rPr lang="en-GB" sz="2400" b="1" dirty="0"/>
              <a:t>shared open science products based on FAIR principles </a:t>
            </a:r>
            <a:endParaRPr lang="en-GB" sz="2400" dirty="0"/>
          </a:p>
          <a:p>
            <a:r>
              <a:rPr lang="en-GB" sz="2400" dirty="0"/>
              <a:t>Objectives:</a:t>
            </a:r>
          </a:p>
          <a:p>
            <a:pPr lvl="1"/>
            <a:r>
              <a:rPr lang="en-GB" sz="1800" dirty="0"/>
              <a:t>Facilitate and support continuous </a:t>
            </a:r>
            <a:r>
              <a:rPr lang="en-GB" sz="1800" b="1" dirty="0"/>
              <a:t>development, deployment, exposure and preservation </a:t>
            </a:r>
            <a:r>
              <a:rPr lang="en-GB" sz="1800" dirty="0"/>
              <a:t>of partners’ software/tools/services</a:t>
            </a:r>
          </a:p>
          <a:p>
            <a:pPr lvl="1"/>
            <a:r>
              <a:rPr lang="en-GB" sz="1800" dirty="0"/>
              <a:t>Foster </a:t>
            </a:r>
            <a:r>
              <a:rPr lang="en-GB" sz="1800" b="1" dirty="0"/>
              <a:t>interoperability, software re-use and cross-fertilisation </a:t>
            </a:r>
            <a:r>
              <a:rPr lang="en-GB" sz="1800" dirty="0"/>
              <a:t>between ESFRIs</a:t>
            </a:r>
            <a:r>
              <a:rPr lang="en-GB" sz="1800" b="1" dirty="0"/>
              <a:t> </a:t>
            </a:r>
            <a:r>
              <a:rPr lang="en-GB" sz="1800" dirty="0"/>
              <a:t>(e.g. simulation)</a:t>
            </a:r>
          </a:p>
          <a:p>
            <a:pPr lvl="1"/>
            <a:r>
              <a:rPr lang="en-GB" sz="1800" dirty="0"/>
              <a:t>Offer an </a:t>
            </a:r>
            <a:r>
              <a:rPr lang="en-GB" sz="1800" b="1" dirty="0"/>
              <a:t>open innovation environment for open standards</a:t>
            </a:r>
            <a:r>
              <a:rPr lang="en-GB" sz="1800" dirty="0"/>
              <a:t> (e.g. workflows, data-formats), </a:t>
            </a:r>
            <a:r>
              <a:rPr lang="en-GB" sz="1800" b="1" dirty="0"/>
              <a:t>common regulations </a:t>
            </a:r>
            <a:r>
              <a:rPr lang="en-GB" sz="1800" dirty="0"/>
              <a:t>and </a:t>
            </a:r>
            <a:r>
              <a:rPr lang="en-GB" sz="1800" b="1" dirty="0"/>
              <a:t>shared (novel) software </a:t>
            </a:r>
            <a:r>
              <a:rPr lang="en-GB" sz="1800" dirty="0"/>
              <a:t>for multi-messenger &amp; multi-probe data</a:t>
            </a:r>
          </a:p>
          <a:p>
            <a:r>
              <a:rPr lang="en-GB" sz="2400" dirty="0"/>
              <a:t>All objectives follow:</a:t>
            </a:r>
          </a:p>
          <a:p>
            <a:pPr lvl="1"/>
            <a:r>
              <a:rPr lang="en-GB" sz="1800" dirty="0"/>
              <a:t>Paradigm of </a:t>
            </a:r>
            <a:r>
              <a:rPr lang="en-GB" sz="1800" b="1" dirty="0"/>
              <a:t>enabling open science</a:t>
            </a:r>
            <a:endParaRPr lang="en-GB" sz="1800" dirty="0"/>
          </a:p>
          <a:p>
            <a:pPr lvl="1"/>
            <a:r>
              <a:rPr lang="en-GB" sz="1800" dirty="0"/>
              <a:t>a </a:t>
            </a:r>
            <a:r>
              <a:rPr lang="en-GB" sz="1800" b="1" dirty="0"/>
              <a:t>community-based, inclusive </a:t>
            </a:r>
            <a:r>
              <a:rPr lang="en-GB" sz="1800" dirty="0"/>
              <a:t>approach</a:t>
            </a:r>
          </a:p>
          <a:p>
            <a:pPr lvl="1"/>
            <a:r>
              <a:rPr lang="en-GB" sz="1800" dirty="0"/>
              <a:t>the </a:t>
            </a:r>
            <a:r>
              <a:rPr lang="en-GB" sz="1800" b="1" dirty="0"/>
              <a:t>FAIR principles </a:t>
            </a:r>
            <a:r>
              <a:rPr lang="en-GB" sz="1800" dirty="0"/>
              <a:t>for open science resources – </a:t>
            </a:r>
            <a:br>
              <a:rPr lang="en-GB" sz="1800" dirty="0"/>
            </a:br>
            <a:r>
              <a:rPr lang="en-GB" sz="1800" dirty="0"/>
              <a:t>software and derivatives</a:t>
            </a:r>
          </a:p>
          <a:p>
            <a:pPr lvl="1"/>
            <a:r>
              <a:rPr lang="en-GB" sz="1800" b="1" dirty="0"/>
              <a:t>Federation</a:t>
            </a:r>
            <a:r>
              <a:rPr lang="en-GB" sz="1800" dirty="0"/>
              <a:t> of available resources </a:t>
            </a:r>
          </a:p>
        </p:txBody>
      </p:sp>
      <p:sp>
        <p:nvSpPr>
          <p:cNvPr id="5" name="Segnaposto piè di pagina 4">
            <a:extLst>
              <a:ext uri="{FF2B5EF4-FFF2-40B4-BE49-F238E27FC236}">
                <a16:creationId xmlns:a16="http://schemas.microsoft.com/office/drawing/2014/main" id="{08DD6219-73F8-475B-9945-FDB5DCDCF75F}"/>
              </a:ext>
            </a:extLst>
          </p:cNvPr>
          <p:cNvSpPr>
            <a:spLocks noGrp="1"/>
          </p:cNvSpPr>
          <p:nvPr>
            <p:ph type="ftr" sz="quarter" idx="11"/>
          </p:nvPr>
        </p:nvSpPr>
        <p:spPr/>
        <p:txBody>
          <a:bodyPr/>
          <a:lstStyle/>
          <a:p>
            <a:r>
              <a:rPr lang="de-DE"/>
              <a:t>ESCAPE OSSR Webinar</a:t>
            </a:r>
            <a:endParaRPr lang="it-IT"/>
          </a:p>
        </p:txBody>
      </p:sp>
      <p:sp>
        <p:nvSpPr>
          <p:cNvPr id="9" name="Slide Number Placeholder 5">
            <a:extLst>
              <a:ext uri="{FF2B5EF4-FFF2-40B4-BE49-F238E27FC236}">
                <a16:creationId xmlns:a16="http://schemas.microsoft.com/office/drawing/2014/main" id="{090EC47F-6FE0-43E3-ABBF-4D626EC1A49F}"/>
              </a:ext>
            </a:extLst>
          </p:cNvPr>
          <p:cNvSpPr>
            <a:spLocks noGrp="1"/>
          </p:cNvSpPr>
          <p:nvPr>
            <p:ph type="sldNum" sz="quarter" idx="12"/>
          </p:nvPr>
        </p:nvSpPr>
        <p:spPr>
          <a:xfrm>
            <a:off x="6427201" y="6346704"/>
            <a:ext cx="548986" cy="365125"/>
          </a:xfrm>
          <a:prstGeom prst="rect">
            <a:avLst/>
          </a:prstGeom>
        </p:spPr>
        <p:txBody>
          <a:bodyPr anchor="ctr" anchorCtr="0"/>
          <a:lstStyle>
            <a:lvl1pPr>
              <a:defRPr sz="1200" b="0" i="0">
                <a:solidFill>
                  <a:schemeClr val="tx1"/>
                </a:solidFill>
                <a:latin typeface="Avenir Book" panose="02000503020000020003" pitchFamily="2" charset="0"/>
              </a:defRPr>
            </a:lvl1pPr>
          </a:lstStyle>
          <a:p>
            <a:pPr algn="ctr"/>
            <a:fld id="{F815B12F-D02A-B845-865F-37AC5B232343}" type="slidenum">
              <a:rPr lang="it-IT" smtClean="0"/>
              <a:pPr algn="ctr"/>
              <a:t>6</a:t>
            </a:fld>
            <a:endParaRPr lang="it-IT" dirty="0"/>
          </a:p>
        </p:txBody>
      </p:sp>
      <p:sp>
        <p:nvSpPr>
          <p:cNvPr id="10" name="Espace réservé de la date 3">
            <a:extLst>
              <a:ext uri="{FF2B5EF4-FFF2-40B4-BE49-F238E27FC236}">
                <a16:creationId xmlns:a16="http://schemas.microsoft.com/office/drawing/2014/main" id="{BE9677F5-CC02-4178-92DC-E82ED74CF3EB}"/>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11" name="Title 1">
            <a:extLst>
              <a:ext uri="{FF2B5EF4-FFF2-40B4-BE49-F238E27FC236}">
                <a16:creationId xmlns:a16="http://schemas.microsoft.com/office/drawing/2014/main" id="{E51B9CF9-B7A2-4BB4-A6BA-2A87D88082CF}"/>
              </a:ext>
            </a:extLst>
          </p:cNvPr>
          <p:cNvSpPr txBox="1">
            <a:spLocks/>
          </p:cNvSpPr>
          <p:nvPr/>
        </p:nvSpPr>
        <p:spPr>
          <a:xfrm>
            <a:off x="2901352" y="57785"/>
            <a:ext cx="5798952" cy="103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E-OSSR Aims and Objectives</a:t>
            </a:r>
          </a:p>
        </p:txBody>
      </p:sp>
    </p:spTree>
    <p:extLst>
      <p:ext uri="{BB962C8B-B14F-4D97-AF65-F5344CB8AC3E}">
        <p14:creationId xmlns:p14="http://schemas.microsoft.com/office/powerpoint/2010/main" val="84505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753F7F5-153B-694A-8561-BFCC88D43E3D}"/>
              </a:ext>
            </a:extLst>
          </p:cNvPr>
          <p:cNvSpPr>
            <a:spLocks noGrp="1"/>
          </p:cNvSpPr>
          <p:nvPr>
            <p:ph type="ftr" sz="quarter" idx="11"/>
          </p:nvPr>
        </p:nvSpPr>
        <p:spPr/>
        <p:txBody>
          <a:bodyPr/>
          <a:lstStyle/>
          <a:p>
            <a:r>
              <a:rPr lang="it-IT"/>
              <a:t>ESCAPE OSSR Webinar</a:t>
            </a:r>
          </a:p>
        </p:txBody>
      </p:sp>
      <p:pic>
        <p:nvPicPr>
          <p:cNvPr id="5" name="Picture 4">
            <a:hlinkClick r:id="rId2"/>
            <a:extLst>
              <a:ext uri="{FF2B5EF4-FFF2-40B4-BE49-F238E27FC236}">
                <a16:creationId xmlns:a16="http://schemas.microsoft.com/office/drawing/2014/main" id="{29B840E9-EA98-3946-9031-6CF5969861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8386" y="1192380"/>
            <a:ext cx="3090714" cy="4953385"/>
          </a:xfrm>
          <a:prstGeom prst="rect">
            <a:avLst/>
          </a:prstGeom>
        </p:spPr>
      </p:pic>
      <p:pic>
        <p:nvPicPr>
          <p:cNvPr id="6" name="Picture 5">
            <a:hlinkClick r:id="rId4"/>
            <a:extLst>
              <a:ext uri="{FF2B5EF4-FFF2-40B4-BE49-F238E27FC236}">
                <a16:creationId xmlns:a16="http://schemas.microsoft.com/office/drawing/2014/main" id="{2343A8F6-2DDB-E840-8D61-A42CAB0B76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3328" y="1192381"/>
            <a:ext cx="3090713" cy="4910708"/>
          </a:xfrm>
          <a:prstGeom prst="rect">
            <a:avLst/>
          </a:prstGeom>
        </p:spPr>
      </p:pic>
      <p:sp>
        <p:nvSpPr>
          <p:cNvPr id="8" name="Slide Number Placeholder 7">
            <a:extLst>
              <a:ext uri="{FF2B5EF4-FFF2-40B4-BE49-F238E27FC236}">
                <a16:creationId xmlns:a16="http://schemas.microsoft.com/office/drawing/2014/main" id="{52D618CB-355C-B74E-956B-768D0C5AF4C5}"/>
              </a:ext>
            </a:extLst>
          </p:cNvPr>
          <p:cNvSpPr>
            <a:spLocks noGrp="1"/>
          </p:cNvSpPr>
          <p:nvPr>
            <p:ph type="sldNum" sz="quarter" idx="12"/>
          </p:nvPr>
        </p:nvSpPr>
        <p:spPr/>
        <p:txBody>
          <a:bodyPr/>
          <a:lstStyle/>
          <a:p>
            <a:pPr algn="ctr"/>
            <a:fld id="{F815B12F-D02A-B845-865F-37AC5B232343}" type="slidenum">
              <a:rPr lang="it-IT" smtClean="0"/>
              <a:pPr algn="ctr"/>
              <a:t>7</a:t>
            </a:fld>
            <a:endParaRPr lang="it-IT" dirty="0"/>
          </a:p>
        </p:txBody>
      </p:sp>
      <p:sp>
        <p:nvSpPr>
          <p:cNvPr id="9" name="Espace réservé de la date 3">
            <a:extLst>
              <a:ext uri="{FF2B5EF4-FFF2-40B4-BE49-F238E27FC236}">
                <a16:creationId xmlns:a16="http://schemas.microsoft.com/office/drawing/2014/main" id="{B427393E-CC1E-43A7-BC7C-91FCF9BFB17B}"/>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10" name="Title 1">
            <a:extLst>
              <a:ext uri="{FF2B5EF4-FFF2-40B4-BE49-F238E27FC236}">
                <a16:creationId xmlns:a16="http://schemas.microsoft.com/office/drawing/2014/main" id="{E7C607AC-FCAF-45EF-BBD8-E32F08CE0B8A}"/>
              </a:ext>
            </a:extLst>
          </p:cNvPr>
          <p:cNvSpPr txBox="1">
            <a:spLocks/>
          </p:cNvSpPr>
          <p:nvPr/>
        </p:nvSpPr>
        <p:spPr>
          <a:xfrm>
            <a:off x="2863328" y="12105"/>
            <a:ext cx="7593028" cy="1206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Co-Development and Community Engagement</a:t>
            </a:r>
          </a:p>
        </p:txBody>
      </p:sp>
    </p:spTree>
    <p:extLst>
      <p:ext uri="{BB962C8B-B14F-4D97-AF65-F5344CB8AC3E}">
        <p14:creationId xmlns:p14="http://schemas.microsoft.com/office/powerpoint/2010/main" val="51161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5">
            <a:extLst>
              <a:ext uri="{FF2B5EF4-FFF2-40B4-BE49-F238E27FC236}">
                <a16:creationId xmlns:a16="http://schemas.microsoft.com/office/drawing/2014/main" id="{C0AAA085-1473-7A4C-9AB7-F946EE50CA76}"/>
              </a:ext>
            </a:extLst>
          </p:cNvPr>
          <p:cNvSpPr>
            <a:spLocks noGrp="1"/>
          </p:cNvSpPr>
          <p:nvPr>
            <p:ph type="ftr" sz="quarter" idx="11"/>
          </p:nvPr>
        </p:nvSpPr>
        <p:spPr/>
        <p:txBody>
          <a:bodyPr/>
          <a:lstStyle/>
          <a:p>
            <a:r>
              <a:rPr lang="it-IT"/>
              <a:t>ESCAPE OSSR Webinar</a:t>
            </a:r>
          </a:p>
        </p:txBody>
      </p:sp>
      <p:sp>
        <p:nvSpPr>
          <p:cNvPr id="27" name="Slide Number Placeholder 26">
            <a:extLst>
              <a:ext uri="{FF2B5EF4-FFF2-40B4-BE49-F238E27FC236}">
                <a16:creationId xmlns:a16="http://schemas.microsoft.com/office/drawing/2014/main" id="{587CD36E-3EDC-A242-B68F-2C936537E7E9}"/>
              </a:ext>
            </a:extLst>
          </p:cNvPr>
          <p:cNvSpPr>
            <a:spLocks noGrp="1"/>
          </p:cNvSpPr>
          <p:nvPr>
            <p:ph type="sldNum" sz="quarter" idx="12"/>
          </p:nvPr>
        </p:nvSpPr>
        <p:spPr/>
        <p:txBody>
          <a:bodyPr/>
          <a:lstStyle/>
          <a:p>
            <a:pPr algn="ctr"/>
            <a:fld id="{F815B12F-D02A-B845-865F-37AC5B232343}" type="slidenum">
              <a:rPr lang="it-IT" smtClean="0"/>
              <a:pPr algn="ctr"/>
              <a:t>8</a:t>
            </a:fld>
            <a:endParaRPr lang="it-IT" dirty="0"/>
          </a:p>
        </p:txBody>
      </p:sp>
      <p:pic>
        <p:nvPicPr>
          <p:cNvPr id="28" name="Picture 27">
            <a:extLst>
              <a:ext uri="{FF2B5EF4-FFF2-40B4-BE49-F238E27FC236}">
                <a16:creationId xmlns:a16="http://schemas.microsoft.com/office/drawing/2014/main" id="{AFEA8872-D79F-9A4D-BFD7-ACEAA0BAB0EB}"/>
              </a:ext>
            </a:extLst>
          </p:cNvPr>
          <p:cNvPicPr>
            <a:picLocks noChangeAspect="1"/>
          </p:cNvPicPr>
          <p:nvPr/>
        </p:nvPicPr>
        <p:blipFill>
          <a:blip r:embed="rId2"/>
          <a:stretch>
            <a:fillRect/>
          </a:stretch>
        </p:blipFill>
        <p:spPr>
          <a:xfrm>
            <a:off x="2037631" y="573960"/>
            <a:ext cx="8127095" cy="5743019"/>
          </a:xfrm>
          <a:prstGeom prst="rect">
            <a:avLst/>
          </a:prstGeom>
        </p:spPr>
      </p:pic>
      <p:sp>
        <p:nvSpPr>
          <p:cNvPr id="29" name="Espace réservé de la date 3">
            <a:extLst>
              <a:ext uri="{FF2B5EF4-FFF2-40B4-BE49-F238E27FC236}">
                <a16:creationId xmlns:a16="http://schemas.microsoft.com/office/drawing/2014/main" id="{CD281418-7E90-40CD-843A-85300DD130F3}"/>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9" name="Title 1">
            <a:extLst>
              <a:ext uri="{FF2B5EF4-FFF2-40B4-BE49-F238E27FC236}">
                <a16:creationId xmlns:a16="http://schemas.microsoft.com/office/drawing/2014/main" id="{4C035464-CB13-4CEE-9391-D99C9AA7EBFA}"/>
              </a:ext>
            </a:extLst>
          </p:cNvPr>
          <p:cNvSpPr txBox="1">
            <a:spLocks/>
          </p:cNvSpPr>
          <p:nvPr/>
        </p:nvSpPr>
        <p:spPr>
          <a:xfrm>
            <a:off x="2901352" y="57785"/>
            <a:ext cx="5798952" cy="103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OSSR Prototype</a:t>
            </a:r>
          </a:p>
        </p:txBody>
      </p:sp>
    </p:spTree>
    <p:extLst>
      <p:ext uri="{BB962C8B-B14F-4D97-AF65-F5344CB8AC3E}">
        <p14:creationId xmlns:p14="http://schemas.microsoft.com/office/powerpoint/2010/main" val="219390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be 12">
            <a:extLst>
              <a:ext uri="{FF2B5EF4-FFF2-40B4-BE49-F238E27FC236}">
                <a16:creationId xmlns:a16="http://schemas.microsoft.com/office/drawing/2014/main" id="{3D90E9F7-5B01-1246-BF26-CEA8470449A3}"/>
              </a:ext>
            </a:extLst>
          </p:cNvPr>
          <p:cNvSpPr/>
          <p:nvPr/>
        </p:nvSpPr>
        <p:spPr>
          <a:xfrm>
            <a:off x="3394886" y="1918498"/>
            <a:ext cx="2692256" cy="1179142"/>
          </a:xfrm>
          <a:prstGeom prst="cube">
            <a:avLst>
              <a:gd name="adj" fmla="val 9285"/>
            </a:avLst>
          </a:prstGeom>
          <a:gradFill>
            <a:gsLst>
              <a:gs pos="0">
                <a:srgbClr val="003366">
                  <a:alpha val="51000"/>
                </a:srgbClr>
              </a:gs>
              <a:gs pos="100000">
                <a:srgbClr val="003366"/>
              </a:gs>
            </a:gsLst>
          </a:gradFill>
          <a:ln cap="rnd">
            <a:solidFill>
              <a:schemeClr val="bg1"/>
            </a:solidFill>
          </a:ln>
        </p:spPr>
        <p:style>
          <a:lnRef idx="1">
            <a:schemeClr val="accent1"/>
          </a:lnRef>
          <a:fillRef idx="3">
            <a:schemeClr val="accent1"/>
          </a:fillRef>
          <a:effectRef idx="2">
            <a:schemeClr val="accent1"/>
          </a:effectRef>
          <a:fontRef idx="minor">
            <a:schemeClr val="lt1"/>
          </a:fontRef>
        </p:style>
        <p:txBody>
          <a:bodyPr rtlCol="0" anchor="t"/>
          <a:lstStyle/>
          <a:p>
            <a:pPr lvl="0"/>
            <a:r>
              <a:rPr lang="en-GB" sz="1500" dirty="0">
                <a:latin typeface="Helvetica Neue" charset="0"/>
                <a:ea typeface="Helvetica Neue" charset="0"/>
                <a:cs typeface="Helvetica Neue" charset="0"/>
              </a:rPr>
              <a:t>Development Platform</a:t>
            </a:r>
          </a:p>
          <a:p>
            <a:pPr marL="285750" indent="-285750">
              <a:buFont typeface="Arial" panose="020B0604020202020204" pitchFamily="34" charset="0"/>
              <a:buChar char="•"/>
            </a:pPr>
            <a:r>
              <a:rPr lang="en-GB" sz="1500" dirty="0">
                <a:latin typeface="Helvetica Neue" charset="0"/>
                <a:ea typeface="Helvetica Neue" charset="0"/>
                <a:cs typeface="Helvetica Neue" charset="0"/>
              </a:rPr>
              <a:t>Software Development</a:t>
            </a:r>
          </a:p>
          <a:p>
            <a:pPr marL="285750" indent="-285750">
              <a:buFont typeface="Arial" panose="020B0604020202020204" pitchFamily="34" charset="0"/>
              <a:buChar char="•"/>
            </a:pPr>
            <a:r>
              <a:rPr lang="en-GB" sz="1500" dirty="0">
                <a:latin typeface="Helvetica Neue" charset="0"/>
                <a:ea typeface="Helvetica Neue" charset="0"/>
                <a:cs typeface="Helvetica Neue" charset="0"/>
              </a:rPr>
              <a:t>Integration &amp; </a:t>
            </a:r>
            <a:r>
              <a:rPr lang="en-GB" sz="1500" dirty="0" err="1">
                <a:latin typeface="Helvetica Neue" charset="0"/>
                <a:ea typeface="Helvetica Neue" charset="0"/>
                <a:cs typeface="Helvetica Neue" charset="0"/>
              </a:rPr>
              <a:t>Automization</a:t>
            </a:r>
            <a:endParaRPr lang="en-GB" sz="1500" dirty="0">
              <a:latin typeface="Helvetica Neue" charset="0"/>
              <a:ea typeface="Helvetica Neue" charset="0"/>
              <a:cs typeface="Helvetica Neue" charset="0"/>
            </a:endParaRPr>
          </a:p>
        </p:txBody>
      </p:sp>
      <p:sp>
        <p:nvSpPr>
          <p:cNvPr id="14" name="Cube 13">
            <a:extLst>
              <a:ext uri="{FF2B5EF4-FFF2-40B4-BE49-F238E27FC236}">
                <a16:creationId xmlns:a16="http://schemas.microsoft.com/office/drawing/2014/main" id="{50EBD133-EBF2-6C4C-900B-D481F48D3EB7}"/>
              </a:ext>
            </a:extLst>
          </p:cNvPr>
          <p:cNvSpPr/>
          <p:nvPr/>
        </p:nvSpPr>
        <p:spPr>
          <a:xfrm>
            <a:off x="6426413" y="1912484"/>
            <a:ext cx="2427829" cy="1179142"/>
          </a:xfrm>
          <a:prstGeom prst="cube">
            <a:avLst>
              <a:gd name="adj" fmla="val 9285"/>
            </a:avLst>
          </a:prstGeom>
          <a:gradFill>
            <a:gsLst>
              <a:gs pos="0">
                <a:srgbClr val="003366">
                  <a:alpha val="51000"/>
                </a:srgbClr>
              </a:gs>
              <a:gs pos="100000">
                <a:srgbClr val="003366"/>
              </a:gs>
            </a:gsLst>
          </a:gradFill>
          <a:ln cap="rnd">
            <a:solidFill>
              <a:schemeClr val="bg1"/>
            </a:solidFill>
          </a:ln>
        </p:spPr>
        <p:style>
          <a:lnRef idx="1">
            <a:schemeClr val="accent1"/>
          </a:lnRef>
          <a:fillRef idx="3">
            <a:schemeClr val="accent1"/>
          </a:fillRef>
          <a:effectRef idx="2">
            <a:schemeClr val="accent1"/>
          </a:effectRef>
          <a:fontRef idx="minor">
            <a:schemeClr val="lt1"/>
          </a:fontRef>
        </p:style>
        <p:txBody>
          <a:bodyPr rtlCol="0" anchor="t"/>
          <a:lstStyle/>
          <a:p>
            <a:pPr lvl="0"/>
            <a:r>
              <a:rPr lang="en-GB" sz="1500" dirty="0">
                <a:latin typeface="Helvetica Neue" charset="0"/>
                <a:ea typeface="Helvetica Neue" charset="0"/>
                <a:cs typeface="Helvetica Neue" charset="0"/>
              </a:rPr>
              <a:t>Repository</a:t>
            </a:r>
          </a:p>
          <a:p>
            <a:pPr marL="285750" indent="-285750">
              <a:buFont typeface="Arial" panose="020B0604020202020204" pitchFamily="34" charset="0"/>
              <a:buChar char="•"/>
            </a:pPr>
            <a:r>
              <a:rPr lang="en-GB" sz="1500" dirty="0">
                <a:latin typeface="Helvetica Neue" charset="0"/>
                <a:ea typeface="Helvetica Neue" charset="0"/>
                <a:cs typeface="Helvetica Neue" charset="0"/>
              </a:rPr>
              <a:t>Service Aggregation</a:t>
            </a:r>
          </a:p>
          <a:p>
            <a:pPr marL="285750" indent="-285750">
              <a:buFont typeface="Arial" panose="020B0604020202020204" pitchFamily="34" charset="0"/>
              <a:buChar char="•"/>
            </a:pPr>
            <a:r>
              <a:rPr lang="en-GB" sz="1500" dirty="0">
                <a:latin typeface="Helvetica Neue" charset="0"/>
                <a:ea typeface="Helvetica Neue" charset="0"/>
                <a:cs typeface="Helvetica Neue" charset="0"/>
              </a:rPr>
              <a:t>Preservation</a:t>
            </a:r>
          </a:p>
          <a:p>
            <a:pPr marL="285750" indent="-285750">
              <a:buFont typeface="Arial" panose="020B0604020202020204" pitchFamily="34" charset="0"/>
              <a:buChar char="•"/>
            </a:pPr>
            <a:endParaRPr lang="en-GB" sz="1500" dirty="0">
              <a:latin typeface="Helvetica Neue" charset="0"/>
              <a:ea typeface="Helvetica Neue" charset="0"/>
              <a:cs typeface="Helvetica Neue" charset="0"/>
            </a:endParaRPr>
          </a:p>
        </p:txBody>
      </p:sp>
      <p:sp>
        <p:nvSpPr>
          <p:cNvPr id="15" name="Cube 14">
            <a:extLst>
              <a:ext uri="{FF2B5EF4-FFF2-40B4-BE49-F238E27FC236}">
                <a16:creationId xmlns:a16="http://schemas.microsoft.com/office/drawing/2014/main" id="{ABDB795F-F085-554E-875B-D8D714B25B8E}"/>
              </a:ext>
            </a:extLst>
          </p:cNvPr>
          <p:cNvSpPr/>
          <p:nvPr/>
        </p:nvSpPr>
        <p:spPr>
          <a:xfrm>
            <a:off x="3396407" y="966187"/>
            <a:ext cx="5457835" cy="858432"/>
          </a:xfrm>
          <a:prstGeom prst="cube">
            <a:avLst>
              <a:gd name="adj" fmla="val 9285"/>
            </a:avLst>
          </a:prstGeom>
          <a:gradFill>
            <a:gsLst>
              <a:gs pos="0">
                <a:srgbClr val="003366">
                  <a:alpha val="51000"/>
                </a:srgbClr>
              </a:gs>
              <a:gs pos="100000">
                <a:srgbClr val="003366"/>
              </a:gs>
            </a:gsLst>
          </a:gradFill>
          <a:ln cap="rnd">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GB" sz="1500" dirty="0">
                <a:latin typeface="Helvetica Neue" charset="0"/>
                <a:ea typeface="Helvetica Neue" charset="0"/>
                <a:cs typeface="Helvetica Neue" charset="0"/>
              </a:rPr>
              <a:t>Landing Page</a:t>
            </a:r>
          </a:p>
          <a:p>
            <a:pPr marL="285750" indent="-285750">
              <a:buFont typeface="Arial" panose="020B0604020202020204" pitchFamily="34" charset="0"/>
              <a:buChar char="•"/>
            </a:pPr>
            <a:r>
              <a:rPr lang="en-GB" sz="1500" dirty="0">
                <a:latin typeface="Helvetica Neue" charset="0"/>
                <a:ea typeface="Helvetica Neue" charset="0"/>
                <a:cs typeface="Helvetica Neue" charset="0"/>
              </a:rPr>
              <a:t>Entry point, Link Aggregation</a:t>
            </a:r>
          </a:p>
          <a:p>
            <a:pPr marL="285750" indent="-285750">
              <a:buFont typeface="Arial" panose="020B0604020202020204" pitchFamily="34" charset="0"/>
              <a:buChar char="•"/>
            </a:pPr>
            <a:r>
              <a:rPr lang="en-GB" sz="1500" dirty="0">
                <a:latin typeface="Helvetica Neue" charset="0"/>
                <a:ea typeface="Helvetica Neue" charset="0"/>
                <a:cs typeface="Helvetica Neue" charset="0"/>
              </a:rPr>
              <a:t>Search</a:t>
            </a:r>
          </a:p>
        </p:txBody>
      </p:sp>
      <p:sp>
        <p:nvSpPr>
          <p:cNvPr id="5" name="Footer Placeholder 4">
            <a:extLst>
              <a:ext uri="{FF2B5EF4-FFF2-40B4-BE49-F238E27FC236}">
                <a16:creationId xmlns:a16="http://schemas.microsoft.com/office/drawing/2014/main" id="{F0CB859C-5D4D-0F47-986A-A720E5B1A734}"/>
              </a:ext>
            </a:extLst>
          </p:cNvPr>
          <p:cNvSpPr>
            <a:spLocks noGrp="1"/>
          </p:cNvSpPr>
          <p:nvPr>
            <p:ph type="ftr" sz="quarter" idx="11"/>
          </p:nvPr>
        </p:nvSpPr>
        <p:spPr/>
        <p:txBody>
          <a:bodyPr/>
          <a:lstStyle/>
          <a:p>
            <a:r>
              <a:rPr lang="nb-NO"/>
              <a:t>ESCAPE OSSR Webinar</a:t>
            </a:r>
            <a:endParaRPr lang="it-IT" dirty="0"/>
          </a:p>
        </p:txBody>
      </p:sp>
      <p:sp>
        <p:nvSpPr>
          <p:cNvPr id="6" name="Slide Number Placeholder 5">
            <a:extLst>
              <a:ext uri="{FF2B5EF4-FFF2-40B4-BE49-F238E27FC236}">
                <a16:creationId xmlns:a16="http://schemas.microsoft.com/office/drawing/2014/main" id="{3636D96C-1DE4-D24E-958A-305450427773}"/>
              </a:ext>
            </a:extLst>
          </p:cNvPr>
          <p:cNvSpPr>
            <a:spLocks noGrp="1"/>
          </p:cNvSpPr>
          <p:nvPr>
            <p:ph type="sldNum" sz="quarter" idx="12"/>
          </p:nvPr>
        </p:nvSpPr>
        <p:spPr/>
        <p:txBody>
          <a:bodyPr/>
          <a:lstStyle/>
          <a:p>
            <a:pPr algn="ctr"/>
            <a:fld id="{F815B12F-D02A-B845-865F-37AC5B232343}" type="slidenum">
              <a:rPr lang="it-IT" smtClean="0"/>
              <a:pPr algn="ctr"/>
              <a:t>9</a:t>
            </a:fld>
            <a:endParaRPr lang="it-IT" dirty="0"/>
          </a:p>
        </p:txBody>
      </p:sp>
      <p:pic>
        <p:nvPicPr>
          <p:cNvPr id="9" name="Picture 8">
            <a:hlinkClick r:id="rId3"/>
            <a:extLst>
              <a:ext uri="{FF2B5EF4-FFF2-40B4-BE49-F238E27FC236}">
                <a16:creationId xmlns:a16="http://schemas.microsoft.com/office/drawing/2014/main" id="{604F14E3-CDE0-5B4B-8079-46AB46E249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8489" y="3197029"/>
            <a:ext cx="3515025" cy="2279453"/>
          </a:xfrm>
          <a:prstGeom prst="rect">
            <a:avLst/>
          </a:prstGeom>
        </p:spPr>
      </p:pic>
      <p:pic>
        <p:nvPicPr>
          <p:cNvPr id="11" name="Picture 10">
            <a:hlinkClick r:id="rId5"/>
            <a:extLst>
              <a:ext uri="{FF2B5EF4-FFF2-40B4-BE49-F238E27FC236}">
                <a16:creationId xmlns:a16="http://schemas.microsoft.com/office/drawing/2014/main" id="{A4BABE15-DBF5-BB47-85D5-342A9D5764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6187" y="3865951"/>
            <a:ext cx="3688956" cy="2174346"/>
          </a:xfrm>
          <a:prstGeom prst="rect">
            <a:avLst/>
          </a:prstGeom>
        </p:spPr>
      </p:pic>
      <p:pic>
        <p:nvPicPr>
          <p:cNvPr id="19" name="Picture 18">
            <a:hlinkClick r:id="rId7"/>
            <a:extLst>
              <a:ext uri="{FF2B5EF4-FFF2-40B4-BE49-F238E27FC236}">
                <a16:creationId xmlns:a16="http://schemas.microsoft.com/office/drawing/2014/main" id="{70EB0905-2BBC-A644-A83D-2689ECA089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3741" y="3983778"/>
            <a:ext cx="2803584" cy="2099208"/>
          </a:xfrm>
          <a:prstGeom prst="rect">
            <a:avLst/>
          </a:prstGeom>
        </p:spPr>
      </p:pic>
      <p:cxnSp>
        <p:nvCxnSpPr>
          <p:cNvPr id="21" name="Straight Arrow Connector 20">
            <a:extLst>
              <a:ext uri="{FF2B5EF4-FFF2-40B4-BE49-F238E27FC236}">
                <a16:creationId xmlns:a16="http://schemas.microsoft.com/office/drawing/2014/main" id="{498C3711-6741-484C-B8BA-C0EE29B86FA1}"/>
              </a:ext>
            </a:extLst>
          </p:cNvPr>
          <p:cNvCxnSpPr>
            <a:cxnSpLocks/>
          </p:cNvCxnSpPr>
          <p:nvPr/>
        </p:nvCxnSpPr>
        <p:spPr>
          <a:xfrm>
            <a:off x="6285781" y="1824620"/>
            <a:ext cx="0" cy="1372409"/>
          </a:xfrm>
          <a:prstGeom prst="straightConnector1">
            <a:avLst/>
          </a:prstGeom>
          <a:ln w="76200">
            <a:solidFill>
              <a:srgbClr val="00386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6B2688D-AA08-7949-A80E-59B682CF4FEF}"/>
              </a:ext>
            </a:extLst>
          </p:cNvPr>
          <p:cNvCxnSpPr>
            <a:cxnSpLocks/>
          </p:cNvCxnSpPr>
          <p:nvPr/>
        </p:nvCxnSpPr>
        <p:spPr>
          <a:xfrm>
            <a:off x="3482196" y="3091627"/>
            <a:ext cx="0" cy="991275"/>
          </a:xfrm>
          <a:prstGeom prst="straightConnector1">
            <a:avLst/>
          </a:prstGeom>
          <a:ln w="76200">
            <a:solidFill>
              <a:srgbClr val="00386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31DF795-742C-3A4C-9FE6-CA747F6AAD81}"/>
              </a:ext>
            </a:extLst>
          </p:cNvPr>
          <p:cNvCxnSpPr>
            <a:cxnSpLocks/>
          </p:cNvCxnSpPr>
          <p:nvPr/>
        </p:nvCxnSpPr>
        <p:spPr>
          <a:xfrm>
            <a:off x="8649941" y="3091627"/>
            <a:ext cx="0" cy="682931"/>
          </a:xfrm>
          <a:prstGeom prst="straightConnector1">
            <a:avLst/>
          </a:prstGeom>
          <a:ln w="76200">
            <a:solidFill>
              <a:srgbClr val="003865"/>
            </a:solidFill>
            <a:tailEnd type="triangle"/>
          </a:ln>
        </p:spPr>
        <p:style>
          <a:lnRef idx="1">
            <a:schemeClr val="accent1"/>
          </a:lnRef>
          <a:fillRef idx="0">
            <a:schemeClr val="accent1"/>
          </a:fillRef>
          <a:effectRef idx="0">
            <a:schemeClr val="accent1"/>
          </a:effectRef>
          <a:fontRef idx="minor">
            <a:schemeClr val="tx1"/>
          </a:fontRef>
        </p:style>
      </p:cxnSp>
      <p:sp>
        <p:nvSpPr>
          <p:cNvPr id="16" name="Espace réservé de la date 3">
            <a:extLst>
              <a:ext uri="{FF2B5EF4-FFF2-40B4-BE49-F238E27FC236}">
                <a16:creationId xmlns:a16="http://schemas.microsoft.com/office/drawing/2014/main" id="{BED6BEA0-E605-4BA2-8E9B-0F90AF0812B3}"/>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17" name="Title 1">
            <a:extLst>
              <a:ext uri="{FF2B5EF4-FFF2-40B4-BE49-F238E27FC236}">
                <a16:creationId xmlns:a16="http://schemas.microsoft.com/office/drawing/2014/main" id="{A1448387-F0A8-40EE-A9EA-CC36A904F010}"/>
              </a:ext>
            </a:extLst>
          </p:cNvPr>
          <p:cNvSpPr txBox="1">
            <a:spLocks/>
          </p:cNvSpPr>
          <p:nvPr/>
        </p:nvSpPr>
        <p:spPr>
          <a:xfrm>
            <a:off x="2901352" y="57785"/>
            <a:ext cx="5798952" cy="103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OSSR Prototype</a:t>
            </a:r>
          </a:p>
        </p:txBody>
      </p:sp>
    </p:spTree>
    <p:extLst>
      <p:ext uri="{BB962C8B-B14F-4D97-AF65-F5344CB8AC3E}">
        <p14:creationId xmlns:p14="http://schemas.microsoft.com/office/powerpoint/2010/main" val="3888135256"/>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APE PPT template_v4_16-9" id="{F69436B8-0B6C-C84A-924F-A924AA470464}" vid="{518A6F0E-2D71-A84F-914F-4A4C1B479D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ESCAPE PPT template_v4_16-9</Template>
  <TotalTime>69</TotalTime>
  <Words>797</Words>
  <Application>Microsoft Office PowerPoint</Application>
  <PresentationFormat>Widescreen</PresentationFormat>
  <Paragraphs>101</Paragraphs>
  <Slides>11</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Avenir Book</vt:lpstr>
      <vt:lpstr>Calibri</vt:lpstr>
      <vt:lpstr>Calibri Light</vt:lpstr>
      <vt:lpstr>Helvetica Neue</vt:lpstr>
      <vt:lpstr>Tema di Office</vt:lpstr>
      <vt:lpstr>Presentazione standard di PowerPoint</vt:lpstr>
      <vt:lpstr>Enhancing science through sharing software – benefits &amp; use cases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Enhancing science through sharing software – benefits &amp; use cases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Luigi Colucci</dc:creator>
  <cp:lastModifiedBy>luigi colucci</cp:lastModifiedBy>
  <cp:revision>20</cp:revision>
  <dcterms:created xsi:type="dcterms:W3CDTF">2021-02-17T09:16:56Z</dcterms:created>
  <dcterms:modified xsi:type="dcterms:W3CDTF">2021-03-23T12:00:29Z</dcterms:modified>
</cp:coreProperties>
</file>